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04" r:id="rId5"/>
    <p:sldId id="314" r:id="rId6"/>
    <p:sldId id="308" r:id="rId7"/>
    <p:sldId id="288" r:id="rId8"/>
    <p:sldId id="299" r:id="rId9"/>
    <p:sldId id="310" r:id="rId10"/>
    <p:sldId id="258" r:id="rId11"/>
    <p:sldId id="303" r:id="rId12"/>
    <p:sldId id="301" r:id="rId13"/>
    <p:sldId id="311" r:id="rId14"/>
    <p:sldId id="268" r:id="rId15"/>
    <p:sldId id="312" r:id="rId16"/>
    <p:sldId id="313" r:id="rId17"/>
    <p:sldId id="271" r:id="rId18"/>
    <p:sldId id="296" r:id="rId19"/>
    <p:sldId id="316" r:id="rId20"/>
    <p:sldId id="287" r:id="rId21"/>
    <p:sldId id="283" r:id="rId22"/>
    <p:sldId id="300" r:id="rId23"/>
    <p:sldId id="275" r:id="rId24"/>
    <p:sldId id="305" r:id="rId2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50" autoAdjust="0"/>
  </p:normalViewPr>
  <p:slideViewPr>
    <p:cSldViewPr snapToGrid="0">
      <p:cViewPr varScale="1">
        <p:scale>
          <a:sx n="72" d="100"/>
          <a:sy n="72" d="100"/>
        </p:scale>
        <p:origin x="660" y="6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Série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1-3AD7-48C4-B369-EF933777DCFE}"/>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3-3AD7-48C4-B369-EF933777DCFE}"/>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5-3AD7-48C4-B369-EF933777DCFE}"/>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7-3AD7-48C4-B369-EF933777DCFE}"/>
              </c:ext>
            </c:extLst>
          </c:dPt>
          <c:cat>
            <c:strRef>
              <c:f>Sheet1!$A$2:$A$5</c:f>
              <c:strCache>
                <c:ptCount val="4"/>
                <c:pt idx="0">
                  <c:v>20XX</c:v>
                </c:pt>
                <c:pt idx="1">
                  <c:v>20XX</c:v>
                </c:pt>
                <c:pt idx="2">
                  <c:v>20XX</c:v>
                </c:pt>
                <c:pt idx="3">
                  <c:v>20XX</c:v>
                </c:pt>
              </c:strCache>
            </c:strRef>
          </c:cat>
          <c:val>
            <c:numRef>
              <c:f>Sheet1!$B$2:$B$5</c:f>
              <c:numCache>
                <c:formatCode>#\ ##0\ "€"</c:formatCode>
                <c:ptCount val="4"/>
                <c:pt idx="0">
                  <c:v>10000</c:v>
                </c:pt>
                <c:pt idx="1">
                  <c:v>20000</c:v>
                </c:pt>
                <c:pt idx="2">
                  <c:v>30000</c:v>
                </c:pt>
                <c:pt idx="3">
                  <c:v>40000</c:v>
                </c:pt>
              </c:numCache>
            </c:numRef>
          </c:val>
          <c:extLst>
            <c:ext xmlns:c16="http://schemas.microsoft.com/office/drawing/2014/chart" uri="{C3380CC4-5D6E-409C-BE32-E72D297353CC}">
              <c16:uniqueId val="{00000008-3AD7-48C4-B369-EF933777DCFE}"/>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fr-FR"/>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0\ &quot;€&quot;"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E00F450-55E9-4D4A-99B6-69BD32AFA22B}" type="datetime1">
              <a:rPr lang="fr-FR" smtClean="0"/>
              <a:t>21/11/2022</a:t>
            </a:fld>
            <a:endParaRPr lang="fr-FR"/>
          </a:p>
        </p:txBody>
      </p:sp>
      <p:sp>
        <p:nvSpPr>
          <p:cNvPr id="4" name="Espace réservé du pied de page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fr-FR" smtClean="0"/>
              <a:t>‹N°›</a:t>
            </a:fld>
            <a:endParaRPr lang="fr-FR"/>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85DD6-4067-463F-9436-05668282E6B5}" type="datetime1">
              <a:rPr lang="fr-FR" smtClean="0"/>
              <a:pPr/>
              <a:t>21/11/2022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fr-FR" noProof="0" smtClean="0"/>
              <a:t>‹N°›</a:t>
            </a:fld>
            <a:endParaRPr lang="fr-FR"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a:t>
            </a:fld>
            <a:endParaRPr lang="fr-FR"/>
          </a:p>
        </p:txBody>
      </p:sp>
    </p:spTree>
    <p:extLst>
      <p:ext uri="{BB962C8B-B14F-4D97-AF65-F5344CB8AC3E}">
        <p14:creationId xmlns:p14="http://schemas.microsoft.com/office/powerpoint/2010/main" val="59576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10</a:t>
            </a:fld>
            <a:endParaRPr lang="fr-FR"/>
          </a:p>
        </p:txBody>
      </p:sp>
    </p:spTree>
    <p:extLst>
      <p:ext uri="{BB962C8B-B14F-4D97-AF65-F5344CB8AC3E}">
        <p14:creationId xmlns:p14="http://schemas.microsoft.com/office/powerpoint/2010/main" val="283787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11</a:t>
            </a:fld>
            <a:endParaRPr lang="fr-FR"/>
          </a:p>
        </p:txBody>
      </p:sp>
    </p:spTree>
    <p:extLst>
      <p:ext uri="{BB962C8B-B14F-4D97-AF65-F5344CB8AC3E}">
        <p14:creationId xmlns:p14="http://schemas.microsoft.com/office/powerpoint/2010/main" val="602266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12</a:t>
            </a:fld>
            <a:endParaRPr lang="fr-FR"/>
          </a:p>
        </p:txBody>
      </p:sp>
    </p:spTree>
    <p:extLst>
      <p:ext uri="{BB962C8B-B14F-4D97-AF65-F5344CB8AC3E}">
        <p14:creationId xmlns:p14="http://schemas.microsoft.com/office/powerpoint/2010/main" val="104934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13</a:t>
            </a:fld>
            <a:endParaRPr lang="fr-FR"/>
          </a:p>
        </p:txBody>
      </p:sp>
    </p:spTree>
    <p:extLst>
      <p:ext uri="{BB962C8B-B14F-4D97-AF65-F5344CB8AC3E}">
        <p14:creationId xmlns:p14="http://schemas.microsoft.com/office/powerpoint/2010/main" val="218321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14</a:t>
            </a:fld>
            <a:endParaRPr lang="fr-FR"/>
          </a:p>
        </p:txBody>
      </p:sp>
    </p:spTree>
    <p:extLst>
      <p:ext uri="{BB962C8B-B14F-4D97-AF65-F5344CB8AC3E}">
        <p14:creationId xmlns:p14="http://schemas.microsoft.com/office/powerpoint/2010/main" val="2028795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15</a:t>
            </a:fld>
            <a:endParaRPr lang="fr-FR"/>
          </a:p>
        </p:txBody>
      </p:sp>
    </p:spTree>
    <p:extLst>
      <p:ext uri="{BB962C8B-B14F-4D97-AF65-F5344CB8AC3E}">
        <p14:creationId xmlns:p14="http://schemas.microsoft.com/office/powerpoint/2010/main" val="420330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16</a:t>
            </a:fld>
            <a:endParaRPr lang="fr-FR"/>
          </a:p>
        </p:txBody>
      </p:sp>
    </p:spTree>
    <p:extLst>
      <p:ext uri="{BB962C8B-B14F-4D97-AF65-F5344CB8AC3E}">
        <p14:creationId xmlns:p14="http://schemas.microsoft.com/office/powerpoint/2010/main" val="194591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17</a:t>
            </a:fld>
            <a:endParaRPr lang="fr-FR"/>
          </a:p>
        </p:txBody>
      </p:sp>
    </p:spTree>
    <p:extLst>
      <p:ext uri="{BB962C8B-B14F-4D97-AF65-F5344CB8AC3E}">
        <p14:creationId xmlns:p14="http://schemas.microsoft.com/office/powerpoint/2010/main" val="124969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18</a:t>
            </a:fld>
            <a:endParaRPr lang="fr-FR"/>
          </a:p>
        </p:txBody>
      </p:sp>
    </p:spTree>
    <p:extLst>
      <p:ext uri="{BB962C8B-B14F-4D97-AF65-F5344CB8AC3E}">
        <p14:creationId xmlns:p14="http://schemas.microsoft.com/office/powerpoint/2010/main" val="3991675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19</a:t>
            </a:fld>
            <a:endParaRPr lang="fr-FR"/>
          </a:p>
        </p:txBody>
      </p:sp>
    </p:spTree>
    <p:extLst>
      <p:ext uri="{BB962C8B-B14F-4D97-AF65-F5344CB8AC3E}">
        <p14:creationId xmlns:p14="http://schemas.microsoft.com/office/powerpoint/2010/main" val="2054749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2</a:t>
            </a:fld>
            <a:endParaRPr lang="fr-FR"/>
          </a:p>
        </p:txBody>
      </p:sp>
    </p:spTree>
    <p:extLst>
      <p:ext uri="{BB962C8B-B14F-4D97-AF65-F5344CB8AC3E}">
        <p14:creationId xmlns:p14="http://schemas.microsoft.com/office/powerpoint/2010/main" val="2937854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20</a:t>
            </a:fld>
            <a:endParaRPr lang="fr-FR"/>
          </a:p>
        </p:txBody>
      </p:sp>
    </p:spTree>
    <p:extLst>
      <p:ext uri="{BB962C8B-B14F-4D97-AF65-F5344CB8AC3E}">
        <p14:creationId xmlns:p14="http://schemas.microsoft.com/office/powerpoint/2010/main" val="576318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21</a:t>
            </a:fld>
            <a:endParaRPr lang="fr-FR"/>
          </a:p>
        </p:txBody>
      </p:sp>
    </p:spTree>
    <p:extLst>
      <p:ext uri="{BB962C8B-B14F-4D97-AF65-F5344CB8AC3E}">
        <p14:creationId xmlns:p14="http://schemas.microsoft.com/office/powerpoint/2010/main" val="177786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3</a:t>
            </a:fld>
            <a:endParaRPr lang="fr-FR"/>
          </a:p>
        </p:txBody>
      </p:sp>
    </p:spTree>
    <p:extLst>
      <p:ext uri="{BB962C8B-B14F-4D97-AF65-F5344CB8AC3E}">
        <p14:creationId xmlns:p14="http://schemas.microsoft.com/office/powerpoint/2010/main" val="82624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4</a:t>
            </a:fld>
            <a:endParaRPr lang="fr-FR"/>
          </a:p>
        </p:txBody>
      </p:sp>
    </p:spTree>
    <p:extLst>
      <p:ext uri="{BB962C8B-B14F-4D97-AF65-F5344CB8AC3E}">
        <p14:creationId xmlns:p14="http://schemas.microsoft.com/office/powerpoint/2010/main" val="208501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5</a:t>
            </a:fld>
            <a:endParaRPr lang="fr-FR"/>
          </a:p>
        </p:txBody>
      </p:sp>
    </p:spTree>
    <p:extLst>
      <p:ext uri="{BB962C8B-B14F-4D97-AF65-F5344CB8AC3E}">
        <p14:creationId xmlns:p14="http://schemas.microsoft.com/office/powerpoint/2010/main" val="278156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6</a:t>
            </a:fld>
            <a:endParaRPr lang="fr-FR"/>
          </a:p>
        </p:txBody>
      </p:sp>
    </p:spTree>
    <p:extLst>
      <p:ext uri="{BB962C8B-B14F-4D97-AF65-F5344CB8AC3E}">
        <p14:creationId xmlns:p14="http://schemas.microsoft.com/office/powerpoint/2010/main" val="84235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7</a:t>
            </a:fld>
            <a:endParaRPr lang="fr-FR"/>
          </a:p>
        </p:txBody>
      </p:sp>
    </p:spTree>
    <p:extLst>
      <p:ext uri="{BB962C8B-B14F-4D97-AF65-F5344CB8AC3E}">
        <p14:creationId xmlns:p14="http://schemas.microsoft.com/office/powerpoint/2010/main" val="327875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8</a:t>
            </a:fld>
            <a:endParaRPr lang="fr-FR"/>
          </a:p>
        </p:txBody>
      </p:sp>
    </p:spTree>
    <p:extLst>
      <p:ext uri="{BB962C8B-B14F-4D97-AF65-F5344CB8AC3E}">
        <p14:creationId xmlns:p14="http://schemas.microsoft.com/office/powerpoint/2010/main" val="640190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9</a:t>
            </a:fld>
            <a:endParaRPr lang="fr-FR"/>
          </a:p>
        </p:txBody>
      </p:sp>
    </p:spTree>
    <p:extLst>
      <p:ext uri="{BB962C8B-B14F-4D97-AF65-F5344CB8AC3E}">
        <p14:creationId xmlns:p14="http://schemas.microsoft.com/office/powerpoint/2010/main" val="783941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noProof="0"/>
              <a:t>6,53</a:t>
            </a:r>
          </a:p>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fr-FR" noProof="0"/>
              <a:t>CLIQUEZ ICI POUR MODIFIER LE TITRE</a:t>
            </a:r>
          </a:p>
        </p:txBody>
      </p:sp>
      <p:sp>
        <p:nvSpPr>
          <p:cNvPr id="3" name="Sous-titr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ici pour modifier</a:t>
            </a:r>
          </a:p>
        </p:txBody>
      </p:sp>
      <p:grpSp>
        <p:nvGrpSpPr>
          <p:cNvPr id="10" name="Espace réservé d’image 16" descr="illustration abstraite colorée de bâtiment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fr-FR"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fr-FR"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mparaison du marché">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fr-FR" noProof="0"/>
              <a:t>CLIQUEZ ICI POUR MODIFIER LE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16" name="Espace réservé du texte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7" name="Espace réservé du texte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fr-FR" noProof="0"/>
              <a:t>2</a:t>
            </a:r>
          </a:p>
        </p:txBody>
      </p:sp>
      <p:sp>
        <p:nvSpPr>
          <p:cNvPr id="18" name="Espace réservé du texte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fr-FR" noProof="0"/>
              <a:t>3</a:t>
            </a:r>
          </a:p>
        </p:txBody>
      </p:sp>
      <p:sp>
        <p:nvSpPr>
          <p:cNvPr id="20" name="Espace réservé du texte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fr-FR" noProof="0"/>
              <a:t>Description de la section</a:t>
            </a:r>
          </a:p>
        </p:txBody>
      </p:sp>
      <p:sp>
        <p:nvSpPr>
          <p:cNvPr id="21" name="Espace réservé du texte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fr-FR" noProof="0"/>
              <a:t>Description de la section</a:t>
            </a:r>
          </a:p>
        </p:txBody>
      </p:sp>
      <p:sp>
        <p:nvSpPr>
          <p:cNvPr id="4" name="Espace réservé du texte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EN-TÊTE DE SECTION</a:t>
            </a:r>
          </a:p>
        </p:txBody>
      </p:sp>
      <p:sp>
        <p:nvSpPr>
          <p:cNvPr id="9" name="Espace réservé du texte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22" name="Espace réservé du texte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EN-TÊTE DE SECTION</a:t>
            </a:r>
          </a:p>
        </p:txBody>
      </p:sp>
      <p:sp>
        <p:nvSpPr>
          <p:cNvPr id="23" name="Espace réservé du texte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EN-TÊTE DE SECTION</a:t>
            </a:r>
          </a:p>
        </p:txBody>
      </p:sp>
      <p:sp>
        <p:nvSpPr>
          <p:cNvPr id="19" name="Espace réservé de la date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a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E9E034D-C1DD-48C0-BB6B-FDC6F8EBA558}"/>
              </a:ext>
            </a:extLst>
          </p:cNvPr>
          <p:cNvSpPr>
            <a:spLocks noGrp="1"/>
          </p:cNvSpPr>
          <p:nvPr>
            <p:ph type="title" hasCustomPrompt="1"/>
          </p:nvPr>
        </p:nvSpPr>
        <p:spPr>
          <a:xfrm>
            <a:off x="839788" y="365125"/>
            <a:ext cx="10515600" cy="1325563"/>
          </a:xfrm>
        </p:spPr>
        <p:txBody>
          <a:bodyPr rtlCol="0"/>
          <a:lstStyle>
            <a:lvl1pPr>
              <a:defRPr baseline="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01/07/20XX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Titre du pitch deck</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fr-FR" noProof="0"/>
              <a:t>Modifiez le style du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10" name="Espace réservé du texte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sp>
        <p:nvSpPr>
          <p:cNvPr id="11" name="Espace réservé du texte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sp>
        <p:nvSpPr>
          <p:cNvPr id="12" name="Espace réservé du texte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sp>
        <p:nvSpPr>
          <p:cNvPr id="13" name="Espace réservé du texte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cxnSp>
        <p:nvCxnSpPr>
          <p:cNvPr id="5" name="Connecteur droit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Espace réservé de la date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ratégie de croissanc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Espace réservé du texte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2" name="Espace réservé du texte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4" name="Espace réservé du texte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0" name="Espace réservé du texte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fr-FR" noProof="0"/>
              <a:t>CLIQUEZ ICI POUR MODIFIER LE TITRE</a:t>
            </a:r>
          </a:p>
        </p:txBody>
      </p:sp>
      <p:sp>
        <p:nvSpPr>
          <p:cNvPr id="20" name="Espace réservé du texte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1" name="Espace réservé du texte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3" name="Espace réservé du texte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grpSp>
        <p:nvGrpSpPr>
          <p:cNvPr id="956" name="Espace réservé d’image 1925" descr="illustration abstraite colorée de bâtiment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fr-FR"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fr-FR"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fr-FR"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fr-FR"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fr-FR"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fr-FR"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fr-FR"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fr-FR"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fr-FR"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fr-FR"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fr-FR"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fr-FR"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fr-FR"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fr-FR"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fr-FR"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fr-FR"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fr-FR"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fr-FR"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fr-FR"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fr-FR"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fr-FR"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fr-FR"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fr-FR"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fr-FR"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fr-FR"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fr-FR"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fr-FR"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fr-FR"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fr-FR"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fr-FR"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fr-FR"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fr-FR"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fr-FR"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fr-FR"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fr-FR"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fr-FR"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fr-FR"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fr-FR"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fr-FR"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fr-FR"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fr-FR"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fr-FR"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fr-FR"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fr-FR"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fr-FR"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fr-FR"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fr-FR"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fr-FR"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fr-FR"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fr-FR"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fr-FR"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fr-FR"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fr-FR"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fr-FR"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fr-FR"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fr-FR"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fr-FR"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fr-FR"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fr-FR"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fr-FR"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fr-FR"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fr-FR"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fr-FR"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fr-FR"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fr-FR"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fr-FR"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fr-FR"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fr-FR"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fr-FR"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fr-FR"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fr-FR"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fr-FR"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fr-FR"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fr-FR"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fr-FR"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fr-FR"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fr-FR"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fr-FR"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fr-FR"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fr-FR"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fr-FR"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fr-FR"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fr-FR"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fr-FR"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fr-FR"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fr-FR"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fr-FR"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fr-FR"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fr-FR"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fr-FR"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fr-FR"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fr-FR"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fr-FR"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fr-FR"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fr-FR"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fr-FR"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fr-FR"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fr-FR"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fr-FR"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fr-FR"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fr-FR"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fr-FR"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fr-FR"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fr-FR"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fr-FR"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fr-FR"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fr-FR"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fr-FR"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fr-FR"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fr-FR"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fr-FR"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fr-FR"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fr-FR"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fr-FR"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fr-FR"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fr-FR"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fr-FR"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fr-FR"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fr-FR"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fr-FR"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fr-FR"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fr-FR"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fr-FR"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fr-FR"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fr-FR"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fr-FR"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fr-FR"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fr-FR"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fr-FR"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fr-FR"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fr-FR"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fr-FR"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fr-FR"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fr-FR"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fr-FR"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fr-FR"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fr-FR"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fr-FR"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fr-FR"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fr-FR"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fr-FR"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fr-FR"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fr-FR"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fr-FR"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fr-FR"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fr-FR"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fr-FR"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fr-FR"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fr-FR"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fr-FR"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fr-FR"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fr-FR"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fr-FR"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fr-FR"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fr-FR"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fr-FR"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fr-FR"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fr-FR"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fr-FR"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fr-FR"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fr-FR"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fr-FR"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fr-FR"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fr-FR"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fr-FR"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fr-FR"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fr-FR"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fr-FR"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fr-FR"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fr-FR"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fr-FR"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fr-FR"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fr-FR"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fr-FR"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fr-FR"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fr-FR"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fr-FR"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fr-FR"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fr-FR"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fr-FR"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fr-FR"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fr-FR"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fr-FR"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fr-FR"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fr-FR"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fr-FR"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fr-FR"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fr-FR"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fr-FR"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fr-FR"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fr-FR"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fr-FR"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fr-FR"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fr-FR"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fr-FR"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fr-FR"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fr-FR"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fr-FR"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fr-FR"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fr-FR"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fr-FR"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fr-FR"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fr-FR"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fr-FR"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fr-FR"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fr-FR"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fr-FR"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fr-FR"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fr-FR"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fr-FR"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fr-FR"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fr-FR"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fr-FR"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fr-FR"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fr-FR"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fr-FR"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fr-FR"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fr-FR"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fr-FR"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fr-FR"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fr-FR"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fr-FR"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fr-FR"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fr-FR"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fr-FR"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fr-FR"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fr-FR"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fr-FR"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fr-FR"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fr-FR"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fr-FR"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fr-FR"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fr-FR"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fr-FR"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fr-FR"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fr-FR"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fr-FR"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fr-FR"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fr-FR"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fr-FR"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fr-FR"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fr-FR"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fr-FR"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fr-FR"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fr-FR"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fr-FR"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fr-FR"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fr-FR"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fr-FR"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fr-FR"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fr-FR"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fr-FR"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fr-FR"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fr-FR"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fr-FR"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fr-FR"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fr-FR"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fr-FR"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fr-FR"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fr-FR"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fr-FR"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fr-FR"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fr-FR"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fr-FR"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fr-FR"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fr-FR"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fr-FR"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fr-FR"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fr-FR"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fr-FR"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fr-FR"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fr-FR"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fr-FR"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fr-FR"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fr-FR"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fr-FR"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fr-FR"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fr-FR"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fr-FR"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fr-FR"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fr-FR"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fr-FR"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fr-FR"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fr-FR"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fr-FR"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fr-FR"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fr-FR"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fr-FR"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fr-FR"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fr-FR"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fr-FR"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fr-FR"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fr-FR"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fr-FR"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fr-FR"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fr-FR"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fr-FR"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fr-FR"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fr-FR"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fr-FR"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fr-FR"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fr-FR"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fr-FR"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fr-FR"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fr-FR"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fr-FR"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fr-FR"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fr-FR"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fr-FR"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fr-FR"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fr-FR"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fr-FR"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fr-FR"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fr-FR"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fr-FR"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fr-FR"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fr-FR"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fr-FR"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fr-FR"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fr-FR"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fr-FR"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fr-FR"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fr-FR"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fr-FR"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fr-FR"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fr-FR"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fr-FR"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fr-FR"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fr-FR"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fr-FR"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fr-FR"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fr-FR"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fr-FR"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fr-FR"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fr-FR"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fr-FR"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fr-FR"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fr-FR"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fr-FR"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fr-FR"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fr-FR"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fr-FR"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fr-FR"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fr-FR"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fr-FR"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fr-FR"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fr-FR"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fr-FR"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fr-FR"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fr-FR"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fr-FR"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fr-FR"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fr-FR"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fr-FR"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fr-FR"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fr-FR"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fr-FR"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fr-FR"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fr-FR"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fr-FR"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fr-FR"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fr-FR"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fr-FR"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fr-FR"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fr-FR"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fr-FR"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fr-FR"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fr-FR"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fr-FR"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fr-FR"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fr-FR"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fr-FR"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fr-FR"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fr-FR"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fr-FR"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fr-FR"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fr-FR"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fr-FR"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fr-FR"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fr-FR"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fr-FR"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fr-FR"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fr-FR"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fr-FR"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fr-FR"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fr-FR"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fr-FR"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fr-FR"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fr-FR"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fr-FR"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fr-FR"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fr-FR"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fr-FR"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fr-FR"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fr-FR"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fr-FR"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fr-FR"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fr-FR"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fr-FR"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fr-FR"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fr-FR"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fr-FR"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fr-FR"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fr-FR"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fr-FR"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fr-FR"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fr-FR"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fr-FR"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fr-FR"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fr-FR"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fr-FR"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fr-FR"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fr-FR"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fr-FR"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fr-FR"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fr-FR"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fr-FR"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fr-FR"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fr-FR"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fr-FR"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fr-FR"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fr-FR"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fr-FR"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fr-FR"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fr-FR"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fr-FR"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fr-FR"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fr-FR"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fr-FR"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fr-FR"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fr-FR"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fr-FR"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fr-FR"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fr-FR"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fr-FR"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fr-FR"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fr-FR"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fr-FR"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fr-FR"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fr-FR"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fr-FR"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fr-FR"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fr-FR"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fr-FR"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fr-FR"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fr-FR"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fr-FR"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fr-FR"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fr-FR"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fr-FR"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fr-FR"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fr-FR"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fr-FR"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fr-FR"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fr-FR"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fr-FR"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fr-FR"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fr-FR"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fr-FR"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fr-FR"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fr-FR"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fr-FR"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fr-FR"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fr-FR"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fr-FR"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fr-FR"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fr-FR"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fr-FR"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fr-FR"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fr-FR"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fr-FR"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fr-FR"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fr-FR"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fr-FR"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fr-FR"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fr-FR"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fr-FR"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fr-FR"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fr-FR"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fr-FR"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fr-FR"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fr-FR"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fr-FR"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fr-FR"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fr-FR"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fr-FR"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fr-FR"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fr-FR"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fr-FR"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fr-FR"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fr-FR"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fr-FR"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fr-FR"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fr-FR"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fr-FR"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fr-FR"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fr-FR"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fr-FR"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fr-FR"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fr-FR"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fr-FR"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fr-FR"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fr-FR"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fr-FR"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fr-FR"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fr-FR"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fr-FR"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fr-FR"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fr-FR"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fr-FR"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fr-FR"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fr-FR"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fr-FR"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fr-FR"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fr-FR"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fr-FR"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fr-FR"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fr-FR"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fr-FR"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fr-FR"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fr-FR"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fr-FR"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fr-FR"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fr-FR"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fr-FR"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fr-FR"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fr-FR"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fr-FR"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fr-FR"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fr-FR"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fr-FR"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fr-FR"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fr-FR"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fr-FR"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fr-FR"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fr-FR"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fr-FR"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fr-FR"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fr-FR"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fr-FR"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fr-FR"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fr-FR"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fr-FR"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fr-FR"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fr-FR"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fr-FR"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fr-FR"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fr-FR"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fr-FR"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fr-FR"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fr-FR"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fr-FR"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fr-FR"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fr-FR"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fr-FR"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fr-FR"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fr-FR"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fr-FR"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fr-FR"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fr-FR"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fr-FR"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fr-FR"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fr-FR"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fr-FR"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fr-FR"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fr-FR"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fr-FR"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fr-FR"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fr-FR"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fr-FR"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fr-FR"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fr-FR"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fr-FR"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fr-FR"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fr-FR"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fr-FR"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fr-FR"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fr-FR"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fr-FR"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fr-FR"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fr-FR"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fr-FR"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fr-FR"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fr-FR"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fr-FR"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fr-FR"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fr-FR"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fr-FR"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fr-FR"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fr-FR"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fr-FR"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fr-FR"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fr-FR"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fr-FR"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fr-FR"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fr-FR"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fr-FR"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fr-FR"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fr-FR"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fr-FR"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fr-FR"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fr-FR"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fr-FR"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fr-FR"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fr-FR"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fr-FR"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fr-FR"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fr-FR"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fr-FR"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fr-FR"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fr-FR"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fr-FR"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fr-FR"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fr-FR"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fr-FR"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fr-FR"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fr-FR"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fr-FR"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fr-FR"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fr-FR"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fr-FR"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fr-FR"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fr-FR"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fr-FR"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fr-FR"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fr-FR"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fr-FR"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fr-FR"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fr-FR"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fr-FR"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fr-FR"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fr-FR"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fr-FR"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fr-FR"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fr-FR"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fr-FR"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fr-FR"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fr-FR"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fr-FR"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fr-FR"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fr-FR"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fr-FR"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fr-FR"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fr-FR"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fr-FR"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fr-FR"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fr-FR"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fr-FR"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fr-FR"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fr-FR"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fr-FR"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fr-FR"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fr-FR"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fr-FR"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fr-FR"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fr-FR"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fr-FR"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fr-FR"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fr-FR"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fr-FR"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fr-FR"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fr-FR"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fr-FR"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fr-FR"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fr-FR" noProof="0"/>
            </a:p>
          </p:txBody>
        </p:sp>
      </p:grpSp>
      <p:sp>
        <p:nvSpPr>
          <p:cNvPr id="959" name="Espace réservé du pied de page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fr-FR" noProof="0"/>
              <a:t>Titre de la présentation promotionnelle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01/07/20XX</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hasCustomPrompt="1"/>
          </p:nvPr>
        </p:nvSpPr>
        <p:spPr>
          <a:xfrm>
            <a:off x="1572768" y="704088"/>
            <a:ext cx="9052560" cy="640080"/>
          </a:xfrm>
        </p:spPr>
        <p:txBody>
          <a:bodyPr rtlCol="0"/>
          <a:lstStyle>
            <a:lvl1pPr algn="ctr">
              <a:defRPr baseline="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923544" y="2670048"/>
            <a:ext cx="4901184" cy="3200400"/>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364224" y="2532888"/>
            <a:ext cx="5166360" cy="3694176"/>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01/07/20XX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Titre du pitch deck</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10" name="Espace réservé du texte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fr-FR" noProof="0"/>
              <a:t>Modifiez le style du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39" name="Espace réservé du texte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fr-FR" noProof="0"/>
              <a:t>Année</a:t>
            </a:r>
          </a:p>
        </p:txBody>
      </p:sp>
      <p:sp>
        <p:nvSpPr>
          <p:cNvPr id="40" name="Espace réservé du texte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fr-FR" noProof="0"/>
              <a:t>Année</a:t>
            </a:r>
          </a:p>
        </p:txBody>
      </p:sp>
      <p:sp>
        <p:nvSpPr>
          <p:cNvPr id="45" name="Espace réservé du texte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2" name="Espace réservé du texte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4" name="Espace réservé du texte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cxnSp>
        <p:nvCxnSpPr>
          <p:cNvPr id="65" name="Connecteur droit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Espace réservé du texte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fr-FR" noProof="0"/>
              <a:t>Titre de l’élément</a:t>
            </a:r>
          </a:p>
        </p:txBody>
      </p:sp>
      <p:sp>
        <p:nvSpPr>
          <p:cNvPr id="67" name="Espace réservé du texte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fr-FR" noProof="0"/>
              <a:t>Mois, Année</a:t>
            </a:r>
          </a:p>
        </p:txBody>
      </p:sp>
      <p:sp>
        <p:nvSpPr>
          <p:cNvPr id="68" name="Espace réservé de la date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915924" y="1825625"/>
            <a:ext cx="10360152"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Équipe 4up">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01/07/20XX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Titre du pitch deck</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u texte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9" name="Espace réservé du texte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1" name="Espace réservé d’image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u texte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4" name="Espace réservé du texte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5" name="Espace réservé d’image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Espace réservé du texte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8" name="Espace réservé du texte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9" name="Espace réservé d’image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Espace réservé du texte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22" name="Espace réservé du texte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3" name="Espace réservé d’image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Équipe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1" name="Espace réservé d’image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3" name="Espace réservé d’image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5" name="Espace réservé d’image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Espace réservé d’image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01/07/20XX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Titre du pitch deck</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texte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9" name="Espace réservé du texte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3" name="Espace réservé du texte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4" name="Espace réservé du texte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7" name="Espace réservé du texte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8" name="Espace réservé du texte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1" name="Espace réservé du texte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22" name="Espace réservé du texte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5" name="Espace réservé du texte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26" name="Espace réservé du texte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9" name="Espace réservé du texte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30" name="Espace réservé du texte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33" name="Espace réservé du texte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34" name="Espace réservé du texte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37" name="Espace réservé du texte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38" name="Espace réservé du texte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5" name="Espace réservé d’image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7" name="Espace réservé d’image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9" name="Espace réservé d’image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1" name="Espace réservé d’image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inanc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7" name="Espace réservé du contenu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8" name="Espace réservé du contenu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9" name="Espace réservé du contenu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0" name="Espace réservé du contenu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1" name="Espace réservé du texte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2" name="Espace réservé du texte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3" name="Espace réservé du texte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4" name="Espace réservé du texte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5" name="Espace réservé du texte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6" name="Espace réservé du texte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7" name="Espace réservé du texte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8" name="Espace réservé du texte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9" name="Espace réservé du texte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20" name="Espace réservé du texte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21" name="Espace réservé du texte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22" name="Espace réservé du texte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Qui sommes-no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fr-FR" noProof="0"/>
              <a:t>Titre de la présentation promotionnelle</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texte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grpSp>
        <p:nvGrpSpPr>
          <p:cNvPr id="971" name="Espace réservé d’image 986" descr="illustration abstraite colorée de bâtiment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fr-FR"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fr-FR"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fr-FR"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fr-FR"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fr-FR"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fr-FR"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fr-FR"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fr-FR"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fr-FR"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fr-FR"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fr-FR"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fr-FR"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fr-FR"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fr-FR"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fr-FR"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fr-FR"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fr-FR"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fr-FR"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fr-FR"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fr-FR"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fr-FR"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fr-FR"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fr-FR"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fr-FR"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fr-FR"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fr-FR"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fr-FR"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fr-FR"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fr-FR"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fr-FR"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fr-FR"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fr-FR"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fr-FR"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fr-FR"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fr-FR"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fr-FR"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fr-FR"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fr-FR"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fr-FR"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fr-FR"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fr-FR"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fr-FR"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fr-FR"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fr-FR"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fr-FR"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fr-FR"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fr-FR"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fr-FR"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fr-FR"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fr-FR"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fr-FR"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fr-FR"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fr-FR"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fr-FR"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fr-FR"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fr-FR"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fr-FR"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fr-FR"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fr-FR"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fr-FR"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fr-FR"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fr-FR"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fr-FR"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fr-FR"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fr-FR"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fr-FR"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fr-FR"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fr-FR"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fr-FR"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fr-FR"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fr-FR"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fr-FR"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fr-FR"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fr-FR"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fr-FR"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fr-FR"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fr-FR"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fr-FR"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fr-FR"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fr-FR"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fr-FR"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fr-FR"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fr-FR"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fr-FR"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fr-FR"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fr-FR"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fr-FR"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fr-FR"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fr-FR"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fr-FR"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fr-FR"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fr-FR"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fr-FR"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fr-FR"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fr-FR"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fr-FR"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fr-FR"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fr-FR"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fr-FR"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fr-FR"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fr-FR"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fr-FR"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fr-FR"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fr-FR"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fr-FR"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fr-FR"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fr-FR"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fr-FR"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fr-FR"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fr-FR"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fr-FR"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fr-FR"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fr-FR"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fr-FR"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fr-FR"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fr-FR"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fr-FR"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fr-FR"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fr-FR"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fr-FR"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fr-FR"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fr-FR"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fr-FR"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fr-FR"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fr-FR"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fr-FR"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fr-FR"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fr-FR"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fr-FR"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fr-FR"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fr-FR"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fr-FR"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fr-FR"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fr-FR"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fr-FR"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fr-FR"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fr-FR"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fr-FR"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fr-FR"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fr-FR"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fr-FR"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fr-FR"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fr-FR"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fr-FR"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fr-FR"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fr-FR"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fr-FR"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fr-FR"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fr-FR"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fr-FR"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fr-FR"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fr-FR"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fr-FR"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fr-FR"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fr-FR"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fr-FR"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fr-FR"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fr-FR"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fr-FR"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fr-FR"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fr-FR"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fr-FR"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fr-FR"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fr-FR"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fr-FR"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fr-FR"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fr-FR"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fr-FR"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fr-FR"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fr-FR"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fr-FR"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fr-FR"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fr-FR"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fr-FR"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fr-FR"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fr-FR"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fr-FR"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fr-FR"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fr-FR"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fr-FR"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fr-FR"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fr-FR"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fr-FR"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fr-FR"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fr-FR"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fr-FR"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fr-FR"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fr-FR"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fr-FR"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fr-FR"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fr-FR"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fr-FR"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fr-FR"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fr-FR"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fr-FR"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fr-FR"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fr-FR"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fr-FR"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fr-FR"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fr-FR"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fr-FR"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fr-FR"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fr-FR"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fr-FR"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fr-FR"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fr-FR"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fr-FR"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fr-FR"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fr-FR"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fr-FR"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fr-FR"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fr-FR"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fr-FR"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fr-FR"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fr-FR"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fr-FR"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fr-FR"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fr-FR"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fr-FR"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fr-FR"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fr-FR"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fr-FR"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fr-FR"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fr-FR"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fr-FR"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fr-FR"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fr-FR"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fr-FR"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fr-FR"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fr-FR"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fr-FR"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fr-FR"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fr-FR"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fr-FR"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fr-FR"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fr-FR"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fr-FR"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fr-FR"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fr-FR"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fr-FR"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fr-FR"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fr-FR"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fr-FR"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fr-FR"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fr-FR"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fr-FR"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fr-FR"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fr-FR"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fr-FR"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fr-FR"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fr-FR"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fr-FR"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fr-FR"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fr-FR"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fr-FR"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fr-FR"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fr-FR"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fr-FR"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fr-FR"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fr-FR"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fr-FR"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fr-FR"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fr-FR"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fr-FR"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fr-FR"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fr-FR"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fr-FR"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fr-FR"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fr-FR"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fr-FR"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fr-FR"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fr-FR"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fr-FR"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fr-FR"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fr-FR"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fr-FR"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fr-FR"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fr-FR"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fr-FR"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fr-FR"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fr-FR"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fr-FR"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fr-FR"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fr-FR"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fr-FR"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fr-FR"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fr-FR"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fr-FR"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fr-FR"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fr-FR"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fr-FR"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fr-FR"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fr-FR"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fr-FR"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fr-FR"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fr-FR"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fr-FR"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fr-FR"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fr-FR"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fr-FR"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fr-FR"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fr-FR"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fr-FR"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fr-FR"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fr-FR"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fr-FR"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fr-FR"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fr-FR"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fr-FR"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fr-FR"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fr-FR"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fr-FR"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fr-FR"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fr-FR"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fr-FR"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fr-FR"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fr-FR"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fr-FR"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fr-FR"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fr-FR"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fr-FR"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fr-FR"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fr-FR"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fr-FR"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fr-FR"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fr-FR"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fr-FR"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fr-FR"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fr-FR"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fr-FR"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fr-FR"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fr-FR"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fr-FR"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fr-FR"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fr-FR"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fr-FR"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fr-FR"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fr-FR"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fr-FR"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fr-FR"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fr-FR"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fr-FR"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fr-FR"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fr-FR"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fr-FR"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fr-FR"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fr-FR"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fr-FR"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fr-FR"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fr-FR"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fr-FR"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fr-FR"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fr-FR"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fr-FR"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fr-FR"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fr-FR"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fr-FR"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fr-FR"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fr-FR"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fr-FR"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fr-FR"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fr-FR"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fr-FR"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fr-FR"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fr-FR"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fr-FR"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fr-FR"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fr-FR"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fr-FR"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fr-FR"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fr-FR"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fr-FR"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fr-FR"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fr-FR"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fr-FR"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fr-FR"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fr-FR"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fr-FR"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fr-FR"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fr-FR"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fr-FR"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fr-FR"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fr-FR"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fr-FR"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fr-FR"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fr-FR"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fr-FR"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fr-FR"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fr-FR"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fr-FR"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fr-FR"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fr-FR"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fr-FR"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fr-FR"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fr-FR"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fr-FR"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fr-FR"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fr-FR"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fr-FR"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fr-FR"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fr-FR"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fr-FR"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fr-FR"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fr-FR"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fr-FR"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fr-FR"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fr-FR"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fr-FR"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fr-FR"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fr-FR"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fr-FR"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fr-FR"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fr-FR"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fr-FR"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fr-FR"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fr-FR"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fr-FR"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fr-FR"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fr-FR"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fr-FR"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fr-FR"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fr-FR"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fr-FR"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fr-FR"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fr-FR"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fr-FR"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fr-FR"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fr-FR"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fr-FR"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fr-FR"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fr-FR"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fr-FR"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fr-FR"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fr-FR"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fr-FR"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fr-FR"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fr-FR"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fr-FR"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fr-FR"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fr-FR"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fr-FR"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fr-FR"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fr-FR"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fr-FR"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fr-FR"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fr-FR"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fr-FR"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fr-FR"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fr-FR"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fr-FR"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fr-FR"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fr-FR"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fr-FR"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fr-FR"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fr-FR"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fr-FR"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fr-FR"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fr-FR"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fr-FR"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fr-FR"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fr-FR"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fr-FR"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fr-FR"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fr-FR"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fr-FR"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fr-FR"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fr-FR"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fr-FR"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fr-FR"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fr-FR"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fr-FR"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fr-FR"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fr-FR"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fr-FR"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fr-FR"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fr-FR"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fr-FR"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fr-FR"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fr-FR"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fr-FR"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fr-FR"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fr-FR"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fr-FR"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fr-FR"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fr-FR"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fr-FR"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fr-FR"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fr-FR"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fr-FR"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fr-FR"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fr-FR"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fr-FR"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fr-FR"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fr-FR"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fr-FR"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fr-FR"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fr-FR"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fr-FR"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fr-FR"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fr-FR"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fr-FR"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fr-FR"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fr-FR"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fr-FR"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fr-FR"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fr-FR"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fr-FR"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fr-FR"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fr-FR"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fr-FR"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fr-FR"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fr-FR"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fr-FR"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fr-FR"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fr-FR"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fr-FR"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fr-FR"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fr-FR"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fr-FR"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fr-FR"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fr-FR"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fr-FR"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fr-FR"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fr-FR"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fr-FR"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fr-FR"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fr-FR"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fr-FR"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fr-FR"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fr-FR"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fr-FR"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fr-FR"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fr-FR"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fr-FR"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fr-FR"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fr-FR"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fr-FR"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fr-FR"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fr-FR"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fr-FR"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fr-FR"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fr-FR"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fr-FR"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fr-FR"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fr-FR"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fr-FR"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fr-FR"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fr-FR"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fr-FR"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fr-FR"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fr-FR"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fr-FR"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fr-FR"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fr-FR"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fr-FR"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fr-FR"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fr-FR"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fr-FR"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fr-FR"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fr-FR"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fr-FR"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fr-FR"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fr-FR"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fr-FR"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fr-FR"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fr-FR"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fr-FR"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fr-FR"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fr-FR"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fr-FR"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fr-FR"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fr-FR"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fr-FR"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fr-FR"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fr-FR"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fr-FR"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fr-FR"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fr-FR"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fr-FR"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fr-FR"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fr-FR"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fr-FR"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fr-FR"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fr-FR"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fr-FR"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fr-FR"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fr-FR"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fr-FR"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fr-FR"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fr-FR"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fr-FR"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fr-FR"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fr-FR"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fr-FR"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fr-FR"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fr-FR"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fr-FR"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fr-FR"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fr-FR"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fr-FR"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fr-FR"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fr-FR"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fr-FR"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fr-FR"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fr-FR"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fr-FR"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fr-FR"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fr-FR"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fr-FR"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fr-FR"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fr-FR"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fr-FR"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fr-FR"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fr-FR"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fr-FR"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fr-FR"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fr-FR"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fr-FR"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fr-FR"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fr-FR"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fr-FR"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fr-FR"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fr-FR"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fr-FR"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fr-FR"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fr-FR"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fr-FR"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fr-FR"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fr-FR"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fr-FR"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fr-FR"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fr-FR"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fr-FR"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fr-FR"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fr-FR"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fr-FR"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fr-FR"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fr-FR"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fr-FR"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fr-FR"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fr-FR"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fr-FR"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fr-FR"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fr-FR"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fr-FR"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fr-FR"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fr-FR"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fr-FR"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fr-FR"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fr-FR"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fr-FR"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fr-FR"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fr-FR"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fr-FR"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fr-FR"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fr-FR"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fr-FR"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fr-FR"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fr-FR"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fr-FR"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fr-FR"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fr-FR"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fr-FR"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fr-FR"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fr-FR"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fr-FR"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fr-FR"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fr-FR"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fr-FR"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fr-FR"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fr-FR"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fr-FR"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fr-FR"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fr-FR"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fr-FR"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fr-FR"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fr-FR"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fr-FR"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fr-FR"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fr-FR"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fr-FR"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fr-FR"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fr-FR"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fr-FR"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fr-FR"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fr-FR"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fr-FR"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fr-FR"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fr-FR"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fr-FR"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fr-FR"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fr-FR"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fr-FR"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fr-FR"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fr-FR"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fr-FR"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fr-FR"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fr-FR"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fr-FR"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fr-FR"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fr-FR"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fr-FR"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fr-FR"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fr-FR"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fr-FR"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fr-FR"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fr-FR"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fr-FR"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fr-FR"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fr-FR"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fr-FR"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fr-FR"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fr-FR"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fr-FR"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fr-FR"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fr-FR"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fr-FR"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fr-FR"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fr-FR"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fr-FR"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fr-FR"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fr-FR"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fr-FR"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fr-FR"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fr-FR"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fr-FR"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fr-FR"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fr-FR"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fr-FR"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fr-FR"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fr-FR"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fr-FR"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fr-FR"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fr-FR"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fr-FR"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fr-FR"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fr-FR"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fr-FR"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fr-FR"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fr-FR"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fr-FR"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fr-FR"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fr-FR"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fr-FR"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fr-FR"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fr-FR"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fr-FR"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fr-FR"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fr-FR"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fr-FR"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fr-FR"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fr-FR"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fr-FR"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fr-FR"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fr-FR"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fr-FR"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fr-FR"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fr-FR"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fr-FR"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fr-FR"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fr-FR"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fr-FR"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fr-FR"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fr-FR"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fr-FR"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fr-FR"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fr-FR"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fr-FR"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fr-FR"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fr-FR"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fr-FR"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fr-FR"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fr-FR"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fr-FR"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fr-FR"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fr-FR"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fr-FR"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fr-FR"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fr-FR"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fr-FR"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fr-FR"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fr-FR"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fr-FR"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fr-FR"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fr-FR"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fr-FR"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fr-FR"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fr-FR"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fr-FR"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fr-FR"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fr-FR"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fr-FR"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fr-FR"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fr-FR"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fr-FR"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fr-FR"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fr-FR"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fr-FR"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fr-FR"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fr-FR"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fr-FR"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fr-FR"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fr-FR"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fr-FR"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fr-FR"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fr-FR"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fr-FR"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fr-FR"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fr-FR"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fr-FR"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fr-FR"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fr-FR"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fr-FR"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fr-FR"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fr-FR"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fr-FR"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fr-FR"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fr-FR"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fr-FR"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fr-FR"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fr-FR"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fr-FR"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fr-FR"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fr-FR"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fr-FR"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fr-FR"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fr-FR"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fr-FR"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fr-FR"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fr-FR"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fr-FR"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fr-FR"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fr-FR"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fr-FR"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fr-FR"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fr-FR"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fr-FR"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fr-FR"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fr-FR"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fr-FR"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fr-FR"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fr-FR"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fr-FR"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fr-FR"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fr-FR"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fr-FR"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fr-FR"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fr-FR"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fr-FR"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fr-FR"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fr-FR"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fr-FR"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fr-FR"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fr-FR"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fr-FR"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fr-FR"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fr-FR"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fr-FR"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fr-FR"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fr-FR"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fr-FR"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fr-FR"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fr-FR"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fr-FR"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ynthèse2">
    <p:spTree>
      <p:nvGrpSpPr>
        <p:cNvPr id="1" name=""/>
        <p:cNvGrpSpPr/>
        <p:nvPr/>
      </p:nvGrpSpPr>
      <p:grpSpPr>
        <a:xfrm>
          <a:off x="0" y="0"/>
          <a:ext cx="0" cy="0"/>
          <a:chOff x="0" y="0"/>
          <a:chExt cx="0" cy="0"/>
        </a:xfrm>
      </p:grpSpPr>
      <p:grpSp>
        <p:nvGrpSpPr>
          <p:cNvPr id="8" name="Espace réservé d’image 20" descr="illustration abstraite colorée de bâtiment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fr-FR"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fr-FR"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fr-FR"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fr-FR"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fr-FR"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fr-FR"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fr-FR"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fr-FR"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fr-FR"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fr-FR"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fr-FR"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fr-FR"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fr-FR"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fr-FR"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fr-FR"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fr-FR"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fr-FR"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fr-FR"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fr-FR"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fr-FR"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fr-FR"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fr-FR"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fr-FR"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fr-FR"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fr-FR"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fr-FR"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fr-FR"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fr-FR"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fr-FR"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fr-FR"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fr-FR"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fr-FR"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fr-FR"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fr-FR"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fr-FR"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fr-FR"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fr-FR"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fr-FR"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fr-FR"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fr-FR"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fr-FR"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fr-FR"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fr-FR"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fr-FR"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fr-FR"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fr-FR"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fr-FR"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fr-FR"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fr-FR"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fr-FR"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fr-FR"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fr-FR"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fr-FR"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fr-FR"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fr-FR"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fr-FR"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fr-FR"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fr-FR"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fr-FR"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fr-FR"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fr-FR"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fr-FR"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fr-FR"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fr-FR"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fr-FR"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fr-FR"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fr-FR"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fr-FR"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fr-FR"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fr-FR"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fr-FR"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fr-FR"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fr-FR"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fr-FR"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fr-FR"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fr-FR"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fr-FR"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fr-FR"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fr-FR"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fr-FR"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fr-FR"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fr-FR"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fr-FR"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fr-FR"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675" name="Espace réservé du texte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Merci">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fr-FR" noProof="0"/>
              <a:t>CLIQUEZ POUR MODIFIER LE STYLE DU TITRE DE MASQUE</a:t>
            </a:r>
          </a:p>
        </p:txBody>
      </p:sp>
      <p:sp>
        <p:nvSpPr>
          <p:cNvPr id="14" name="Espace réservé du texte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fr-FR" noProof="0"/>
              <a:t>Cliquez ici pour modifier le texte</a:t>
            </a:r>
          </a:p>
        </p:txBody>
      </p:sp>
      <p:grpSp>
        <p:nvGrpSpPr>
          <p:cNvPr id="10" name="Espace réservé d’image 44" descr="illustration abstraite colorée de bâtiment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fr-FR" noProof="0"/>
            </a:p>
          </p:txBody>
        </p:sp>
      </p:gr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02BF6510-D603-481E-B685-9095150A2891}"/>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A743757-ABC3-44BF-87D3-5E323E9B00D9}"/>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fr-FR" noProof="0"/>
              <a:t>1/7/20XX</a:t>
            </a:r>
          </a:p>
        </p:txBody>
      </p:sp>
      <p:sp>
        <p:nvSpPr>
          <p:cNvPr id="6" name="Espace réservé du pied de page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1974E5B2-1EB9-4222-8FAB-65BDC9A9500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DC197C18-82B5-4EB5-9010-63FFB7F5316B}"/>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fr-FR" noProof="0"/>
              <a:t>1/7/20XX</a:t>
            </a:r>
          </a:p>
        </p:txBody>
      </p:sp>
      <p:sp>
        <p:nvSpPr>
          <p:cNvPr id="6" name="Espace réservé du pied de page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ème">
    <p:spTree>
      <p:nvGrpSpPr>
        <p:cNvPr id="1" name=""/>
        <p:cNvGrpSpPr/>
        <p:nvPr/>
      </p:nvGrpSpPr>
      <p:grpSpPr>
        <a:xfrm>
          <a:off x="0" y="0"/>
          <a:ext cx="0" cy="0"/>
          <a:chOff x="0" y="0"/>
          <a:chExt cx="0" cy="0"/>
        </a:xfrm>
      </p:grpSpPr>
      <p:grpSp>
        <p:nvGrpSpPr>
          <p:cNvPr id="20" name="Espace réservé d’image 57" descr="illustration abstraite colorée de bâtiment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texte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9" name="Espace réservé du texte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0" name="Espace réservé du texte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1" name="Espace réservé du texte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2" name="Espace réservé du texte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3" name="Espace réservé du texte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4" name="Espace réservé du texte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5" name="Espace réservé du texte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8" name="Espace réservé du texte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9" name="Espace réservé du texte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Espace réservé d’image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01/07/20XX</a:t>
            </a:r>
          </a:p>
        </p:txBody>
      </p:sp>
      <p:sp>
        <p:nvSpPr>
          <p:cNvPr id="10" name="Espace réservé du texte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1" name="Espace réservé du texte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2" name="Espace réservé du texte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3" name="Espace réservé du texte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9" name="Espace réservé du texte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20" name="Espace réservé du texte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21" name="Espace réservé du texte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22" name="Espace réservé du texte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5" name="Espace réservé du pied de page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fr-FR" noProof="0"/>
              <a:t>Titre du pitch deck</a:t>
            </a:r>
          </a:p>
        </p:txBody>
      </p:sp>
      <p:sp>
        <p:nvSpPr>
          <p:cNvPr id="16" name="Espace réservé du numéro de diapositive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ésentation du produit">
    <p:bg>
      <p:bgPr>
        <a:solidFill>
          <a:schemeClr val="bg1"/>
        </a:solidFill>
        <a:effectLst/>
      </p:bgPr>
    </p:bg>
    <p:spTree>
      <p:nvGrpSpPr>
        <p:cNvPr id="1" name=""/>
        <p:cNvGrpSpPr/>
        <p:nvPr/>
      </p:nvGrpSpPr>
      <p:grpSpPr>
        <a:xfrm>
          <a:off x="0" y="0"/>
          <a:ext cx="0" cy="0"/>
          <a:chOff x="0" y="0"/>
          <a:chExt cx="0" cy="0"/>
        </a:xfrm>
      </p:grpSpPr>
      <p:grpSp>
        <p:nvGrpSpPr>
          <p:cNvPr id="16" name="Espace réservé d’image 1029" descr="illustration abstraite colorée de bâtiment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fr-FR"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fr-FR"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fr-FR"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fr-FR"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fr-FR"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fr-FR"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fr-FR"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fr-FR"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fr-FR"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fr-FR"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fr-FR"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fr-FR"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fr-FR"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fr-FR"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fr-FR"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fr-FR"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fr-FR"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fr-FR"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fr-FR"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fr-FR"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fr-FR"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fr-FR"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fr-FR"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fr-FR"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fr-FR"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fr-FR"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fr-FR"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fr-FR"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fr-FR"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fr-FR"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fr-FR"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fr-FR"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fr-FR"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fr-FR"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fr-FR"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fr-FR"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fr-FR"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fr-FR"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fr-FR"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fr-FR"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fr-FR"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fr-FR"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fr-FR"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fr-FR"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fr-FR"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fr-FR"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fr-FR"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fr-FR"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fr-FR"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fr-FR"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fr-FR"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fr-FR"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fr-FR"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fr-FR"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fr-FR"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fr-FR"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fr-FR"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fr-FR"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fr-FR"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fr-FR"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fr-FR"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fr-FR"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fr-FR"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fr-FR"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fr-FR"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fr-FR"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fr-FR"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fr-FR"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fr-FR"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fr-FR"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fr-FR"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fr-FR"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fr-FR"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fr-FR"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fr-FR"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fr-FR"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fr-FR"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fr-FR"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fr-FR"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fr-FR"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fr-FR"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fr-FR"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fr-FR"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fr-FR"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fr-FR"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fr-FR"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fr-FR"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fr-FR"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fr-FR"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fr-FR"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fr-FR"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fr-FR"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fr-FR"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fr-FR"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fr-FR"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fr-FR"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fr-FR"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fr-FR"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fr-FR"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fr-FR"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fr-FR"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fr-FR"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fr-FR"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fr-FR"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fr-FR"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fr-FR"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fr-FR"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fr-FR"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fr-FR"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fr-FR"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fr-FR"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fr-FR"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fr-FR"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fr-FR"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fr-FR"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fr-FR"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fr-FR"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fr-FR"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fr-FR"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fr-FR"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fr-FR"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fr-FR"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fr-FR"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fr-FR"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fr-FR"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fr-FR"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fr-FR"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fr-FR"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fr-FR"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fr-FR"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fr-FR"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fr-FR"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fr-FR"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fr-FR"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fr-FR"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fr-FR"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fr-FR"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fr-FR"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fr-FR"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fr-FR"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fr-FR"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fr-FR"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fr-FR"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fr-FR"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fr-FR"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fr-FR"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fr-FR"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fr-FR"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fr-FR"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fr-FR"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fr-FR"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fr-FR"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fr-FR"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fr-FR"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fr-FR"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fr-FR"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fr-FR"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fr-FR"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fr-FR"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fr-FR"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fr-FR"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fr-FR"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fr-FR"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fr-FR"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fr-FR"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fr-FR"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fr-FR"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fr-FR"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fr-FR"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fr-FR"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fr-FR"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fr-FR"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fr-FR"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fr-FR"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fr-FR"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fr-FR"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fr-FR"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fr-FR"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fr-FR"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fr-FR"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fr-FR"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fr-FR"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fr-FR"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fr-FR"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fr-FR"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fr-FR"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fr-FR"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fr-FR"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fr-FR"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fr-FR"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fr-FR"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fr-FR"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fr-FR"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fr-FR"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fr-FR"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fr-FR"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fr-FR"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fr-FR"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fr-FR"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fr-FR"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fr-FR"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fr-FR"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fr-FR"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fr-FR"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fr-FR"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fr-FR"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fr-FR"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fr-FR"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fr-FR"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fr-FR"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fr-FR"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fr-FR"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fr-FR"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fr-FR"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fr-FR"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fr-FR"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fr-FR"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fr-FR"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fr-FR"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fr-FR"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fr-FR"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fr-FR"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fr-FR"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fr-FR"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fr-FR"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fr-FR"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fr-FR"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fr-FR"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fr-FR"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fr-FR"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fr-FR"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fr-FR"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fr-FR"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fr-FR"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fr-FR"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fr-FR"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fr-FR"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fr-FR"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fr-FR"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fr-FR"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fr-FR"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fr-FR"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fr-FR"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fr-FR"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fr-FR"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fr-FR"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fr-FR"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fr-FR"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fr-FR"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fr-FR"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fr-FR"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fr-FR"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fr-FR"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fr-FR"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fr-FR"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fr-FR"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fr-FR"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fr-FR"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fr-FR"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fr-FR"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fr-FR"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fr-FR"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fr-FR"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fr-FR"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fr-FR"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fr-FR"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fr-FR"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fr-FR"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fr-FR"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fr-FR"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fr-FR"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fr-FR"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fr-FR"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fr-FR"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fr-FR"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fr-FR"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fr-FR"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fr-FR"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fr-FR"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fr-FR"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fr-FR"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fr-FR"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fr-FR"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fr-FR"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fr-FR"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fr-FR"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fr-FR"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fr-FR"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fr-FR"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fr-FR"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fr-FR"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fr-FR"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fr-FR"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fr-FR"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fr-FR"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fr-FR"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fr-FR"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fr-FR"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fr-FR"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fr-FR"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fr-FR"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fr-FR"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fr-FR"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fr-FR"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fr-FR"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fr-FR"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fr-FR"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fr-FR"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fr-FR"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fr-FR"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fr-FR"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fr-FR"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fr-FR"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fr-FR"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fr-FR"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fr-FR"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fr-FR"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fr-FR"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fr-FR"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fr-FR"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fr-FR"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fr-FR"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fr-FR"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fr-FR"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fr-FR"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fr-FR"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fr-FR"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fr-FR"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fr-FR"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fr-FR"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fr-FR"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fr-FR"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fr-FR"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fr-FR"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fr-FR"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fr-FR"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fr-FR"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fr-FR"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fr-FR"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fr-FR"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fr-FR"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fr-FR"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fr-FR"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fr-FR"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fr-FR"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fr-FR"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fr-FR"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fr-FR"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fr-FR"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fr-FR"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fr-FR"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fr-FR"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fr-FR"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fr-FR"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fr-FR"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fr-FR"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fr-FR"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fr-FR"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fr-FR"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fr-FR"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fr-FR"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fr-FR"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fr-FR"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fr-FR"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fr-FR"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fr-FR"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fr-FR"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fr-FR"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fr-FR"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01/07/20XX</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
        <p:nvSpPr>
          <p:cNvPr id="10" name="Espace réservé du texte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1" name="Espace réservé du texte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7" name="Espace réservé du texte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8" name="Espace réservé du texte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9" name="Espace réservé du texte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2" name="Espace réservé du texte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3" name="Espace réservé du texte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4" name="Espace réservé du texte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fr-FR" noProof="0"/>
              <a:t>Titre de la présentation promotionnelle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vantages du produit">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7" name="Connecteur droit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13" name="Espace réservé du conten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19" name="Espace réservé du conten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2" name="Espace réservé du conten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3" name="Espace réservé du texte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34" name="Espace réservé du texte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35" name="Espace réservé du texte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fr-FR" noProof="0"/>
              <a:t>CLIQUEZ ICI POUR MODIFIER LE TITRE</a:t>
            </a:r>
          </a:p>
        </p:txBody>
      </p:sp>
      <p:grpSp>
        <p:nvGrpSpPr>
          <p:cNvPr id="7" name="Espace réservé d’image 795" descr="illustration abstraite colorée de bâtiment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fr-FR"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fr-FR"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fr-FR"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fr-FR"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fr-FR"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fr-FR"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fr-FR"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fr-FR"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fr-FR"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fr-FR"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fr-FR"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fr-FR"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fr-FR"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fr-FR"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fr-FR"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fr-FR"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fr-FR"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fr-FR"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fr-FR"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fr-FR"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fr-FR"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fr-FR"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fr-FR"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fr-FR"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fr-FR"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fr-FR"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fr-FR"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fr-FR"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fr-FR"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fr-FR"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fr-FR"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fr-FR"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fr-FR"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fr-FR"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fr-FR"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fr-FR"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fr-FR"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fr-FR"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fr-FR"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fr-FR"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fr-FR"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fr-FR"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fr-FR"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fr-FR"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fr-FR"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fr-FR"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fr-FR"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fr-FR"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fr-FR"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fr-FR"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fr-FR"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fr-FR"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fr-FR"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fr-FR"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fr-FR"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fr-FR"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fr-FR"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fr-FR"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fr-FR"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fr-FR"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fr-FR"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fr-FR"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fr-FR"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fr-FR"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fr-FR"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fr-FR"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fr-FR"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fr-FR"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fr-FR"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fr-FR"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fr-FR"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fr-FR"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fr-FR"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fr-FR"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fr-FR"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fr-FR"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fr-FR"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fr-FR"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fr-FR"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fr-FR"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fr-FR"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fr-FR"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fr-FR"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fr-FR"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fr-FR"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fr-FR"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fr-FR"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fr-FR"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fr-FR"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fr-FR"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fr-FR"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fr-FR"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fr-FR"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fr-FR"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fr-FR"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fr-FR"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fr-FR"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fr-FR"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fr-FR"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fr-FR"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fr-FR"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fr-FR"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fr-FR"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fr-FR"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fr-FR"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fr-FR"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fr-FR"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fr-FR"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fr-FR"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fr-FR"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fr-FR"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fr-FR"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fr-FR"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fr-FR"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fr-FR"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fr-FR"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fr-FR"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fr-FR"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fr-FR"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fr-FR"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fr-FR"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fr-FR"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fr-FR"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fr-FR"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fr-FR"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fr-FR"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fr-FR"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fr-FR"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fr-FR"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fr-FR"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fr-FR"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fr-FR"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fr-FR"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fr-FR"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fr-FR"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fr-FR"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fr-FR"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fr-FR"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fr-FR"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fr-FR"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fr-FR"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fr-FR"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fr-FR"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fr-FR"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fr-FR"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fr-FR"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fr-FR"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fr-FR"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fr-FR"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fr-FR"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Modèle commercia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8" name="Connecteur droit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13" name="Espace réservé du conten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17" name="Espace réservé du texte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19" name="Espace réservé du conten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0" name="Espace réservé du texte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22" name="Espace réservé du conten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3" name="Espace réservé du texte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15" name="Espace réservé du texte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fr-FR" noProof="0"/>
              <a:t>PUCE 2</a:t>
            </a:r>
          </a:p>
        </p:txBody>
      </p:sp>
      <p:sp>
        <p:nvSpPr>
          <p:cNvPr id="16" name="Espace réservé du texte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fr-FR" noProof="0"/>
              <a:t>PUCE 3</a:t>
            </a:r>
          </a:p>
        </p:txBody>
      </p:sp>
      <p:sp>
        <p:nvSpPr>
          <p:cNvPr id="24" name="Espace réservé du texte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fr-FR" noProof="0"/>
              <a:t>PUCE 4</a:t>
            </a:r>
          </a:p>
        </p:txBody>
      </p:sp>
      <p:cxnSp>
        <p:nvCxnSpPr>
          <p:cNvPr id="10" name="Connecteur droit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Vue d’ensemble du marché">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fr-FR" noProof="0"/>
              <a:t>Modifiez le style du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16" name="Espace réservé du texte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7" name="Espace réservé du texte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fr-FR" noProof="0"/>
              <a:t>2</a:t>
            </a:r>
          </a:p>
        </p:txBody>
      </p:sp>
      <p:sp>
        <p:nvSpPr>
          <p:cNvPr id="18" name="Espace réservé du texte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fr-FR" noProof="0"/>
              <a:t>3</a:t>
            </a:r>
          </a:p>
        </p:txBody>
      </p:sp>
      <p:sp>
        <p:nvSpPr>
          <p:cNvPr id="20" name="Espace réservé du texte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fr-FR" noProof="0"/>
              <a:t>Description de la section</a:t>
            </a:r>
          </a:p>
        </p:txBody>
      </p:sp>
      <p:sp>
        <p:nvSpPr>
          <p:cNvPr id="21" name="Espace réservé du texte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fr-FR" noProof="0"/>
              <a:t>Description de la section</a:t>
            </a:r>
          </a:p>
        </p:txBody>
      </p:sp>
      <p:sp>
        <p:nvSpPr>
          <p:cNvPr id="9" name="Espace réservé du texte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24" name="Espace réservé de la date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CLIQUEZ POUR MODIFIER LE STYLE DU TITRE DE MASQUE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fr-FR" noProof="0"/>
              <a:t>1/7/20XX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774706" cy="1547583"/>
          </a:xfrm>
        </p:spPr>
        <p:txBody>
          <a:bodyPr rtlCol="0"/>
          <a:lstStyle/>
          <a:p>
            <a:pPr rtl="0"/>
            <a:r>
              <a:rPr lang="fr-FR" dirty="0"/>
              <a:t>PRÉSENTATION PROMOTIONNELLE</a:t>
            </a:r>
          </a:p>
        </p:txBody>
      </p:sp>
      <p:sp>
        <p:nvSpPr>
          <p:cNvPr id="20" name="Sous-titr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rtlCol="0"/>
          <a:lstStyle/>
          <a:p>
            <a:pPr rtl="0"/>
            <a:r>
              <a:rPr lang="fr-FR"/>
              <a:t>Sacha Belisle</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r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rtlCol="0"/>
          <a:lstStyle/>
          <a:p>
            <a:pPr rtl="0"/>
            <a:r>
              <a:rPr lang="fr-FR"/>
              <a:t>COMPARAISON DU MARCHÉ</a:t>
            </a:r>
            <a:endParaRPr lang="fr-FR" dirty="0"/>
          </a:p>
        </p:txBody>
      </p:sp>
      <p:sp>
        <p:nvSpPr>
          <p:cNvPr id="27" name="Espace réservé du texte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rtlCol="0">
            <a:normAutofit/>
          </a:bodyPr>
          <a:lstStyle/>
          <a:p>
            <a:pPr rtl="0"/>
            <a:r>
              <a:rPr lang="fr-FR"/>
              <a:t>3 Mds €</a:t>
            </a:r>
            <a:endParaRPr lang="fr-FR" dirty="0"/>
          </a:p>
        </p:txBody>
      </p:sp>
      <p:sp>
        <p:nvSpPr>
          <p:cNvPr id="31" name="Espace réservé du texte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rtlCol="0"/>
          <a:lstStyle/>
          <a:p>
            <a:pPr rtl="0"/>
            <a:r>
              <a:rPr lang="fr-FR"/>
              <a:t>OPPORTUNITÉ DE CRÉER </a:t>
            </a:r>
            <a:endParaRPr lang="fr-FR" dirty="0"/>
          </a:p>
        </p:txBody>
      </p:sp>
      <p:sp>
        <p:nvSpPr>
          <p:cNvPr id="33" name="Espace réservé du texte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rtlCol="0"/>
          <a:lstStyle/>
          <a:p>
            <a:pPr rtl="0"/>
            <a:r>
              <a:rPr lang="fr-FR" noProof="1"/>
              <a:t>Marché potentiel</a:t>
            </a:r>
          </a:p>
        </p:txBody>
      </p:sp>
      <p:sp>
        <p:nvSpPr>
          <p:cNvPr id="28" name="Espace réservé du texte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rtlCol="0"/>
          <a:lstStyle/>
          <a:p>
            <a:pPr rtl="0"/>
            <a:r>
              <a:rPr lang="fr-FR"/>
              <a:t>2 Mds €</a:t>
            </a:r>
            <a:endParaRPr lang="fr-FR" dirty="0"/>
          </a:p>
        </p:txBody>
      </p:sp>
      <p:sp>
        <p:nvSpPr>
          <p:cNvPr id="24" name="Espace réservé du contenu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pPr rtl="0"/>
            <a:r>
              <a:rPr lang="fr-FR"/>
              <a:t>LIBERTÉ D’INVENTION</a:t>
            </a:r>
            <a:endParaRPr lang="fr-FR" dirty="0"/>
          </a:p>
        </p:txBody>
      </p:sp>
      <p:sp>
        <p:nvSpPr>
          <p:cNvPr id="3" name="Espace réservé du texte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pPr rtl="0"/>
            <a:r>
              <a:rPr lang="fr-FR"/>
              <a:t>Segment de marché</a:t>
            </a:r>
            <a:endParaRPr lang="fr-FR" dirty="0"/>
          </a:p>
        </p:txBody>
      </p:sp>
      <p:sp>
        <p:nvSpPr>
          <p:cNvPr id="29" name="Espace réservé du texte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rtlCol="0"/>
          <a:lstStyle/>
          <a:p>
            <a:pPr rtl="0"/>
            <a:r>
              <a:rPr lang="fr-FR"/>
              <a:t>1 Md €</a:t>
            </a:r>
            <a:endParaRPr lang="fr-FR" dirty="0"/>
          </a:p>
        </p:txBody>
      </p:sp>
      <p:sp>
        <p:nvSpPr>
          <p:cNvPr id="58" name="Espace réservé du texte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rtlCol="0"/>
          <a:lstStyle/>
          <a:p>
            <a:pPr rtl="0"/>
            <a:r>
              <a:rPr lang="fr-FR"/>
              <a:t>PEU </a:t>
            </a:r>
          </a:p>
          <a:p>
            <a:pPr rtl="0"/>
            <a:r>
              <a:rPr lang="fr-FR"/>
              <a:t>CONCURRENTS</a:t>
            </a:r>
          </a:p>
          <a:p>
            <a:pPr rtl="0"/>
            <a:endParaRPr lang="fr-FR" dirty="0"/>
          </a:p>
        </p:txBody>
      </p:sp>
      <p:sp>
        <p:nvSpPr>
          <p:cNvPr id="26" name="Espace réservé du texte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pPr rtl="0"/>
            <a:r>
              <a:rPr lang="fr-FR" noProof="1"/>
              <a:t>Part de marché</a:t>
            </a:r>
            <a:endParaRPr lang="fr-FR" dirty="0"/>
          </a:p>
        </p:txBody>
      </p:sp>
      <p:sp>
        <p:nvSpPr>
          <p:cNvPr id="35" name="Espace réservé de la date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rtlCol="0"/>
          <a:lstStyle/>
          <a:p>
            <a:pPr rtl="0"/>
            <a:r>
              <a:rPr lang="fr-FR"/>
              <a:t>01/07/20XX</a:t>
            </a:r>
            <a:endParaRPr lang="fr-FR" dirty="0"/>
          </a:p>
        </p:txBody>
      </p:sp>
      <p:sp>
        <p:nvSpPr>
          <p:cNvPr id="6" name="Espace réservé du pied de page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rtlCol="0"/>
          <a:lstStyle/>
          <a:p>
            <a:pPr rtl="0"/>
            <a:r>
              <a:rPr lang="fr-FR"/>
              <a:t>Titre de la présentation promotionnelle</a:t>
            </a:r>
            <a:endParaRPr lang="fr-FR" dirty="0"/>
          </a:p>
        </p:txBody>
      </p:sp>
      <p:sp>
        <p:nvSpPr>
          <p:cNvPr id="34" name="Espace réservé du numéro de diapositive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fr-FR" smtClean="0"/>
              <a:pPr/>
              <a:t>10</a:t>
            </a:fld>
            <a:endParaRPr lang="fr-FR"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rtlCol="0"/>
          <a:lstStyle/>
          <a:p>
            <a:pPr rtl="0"/>
            <a:r>
              <a:rPr lang="fr-FR"/>
              <a:t>LA CONCURRENCE</a:t>
            </a:r>
            <a:endParaRPr lang="fr-FR" dirty="0"/>
          </a:p>
        </p:txBody>
      </p:sp>
      <p:sp>
        <p:nvSpPr>
          <p:cNvPr id="5" name="Espace réservé du texte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rtlCol="0"/>
          <a:lstStyle/>
          <a:p>
            <a:pPr rtl="0"/>
            <a:r>
              <a:rPr lang="fr-FR"/>
              <a:t>CONTOSO</a:t>
            </a:r>
            <a:endParaRPr lang="fr-FR" dirty="0"/>
          </a:p>
        </p:txBody>
      </p:sp>
      <p:sp>
        <p:nvSpPr>
          <p:cNvPr id="6" name="Espace réservé du contenu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pPr rtl="0"/>
            <a:r>
              <a:rPr lang="fr-FR" noProof="1"/>
              <a:t>Notre produit est moins cher que celui des autres entreprises sur le marché</a:t>
            </a:r>
          </a:p>
          <a:p>
            <a:pPr rtl="0"/>
            <a:r>
              <a:rPr lang="fr-FR" noProof="1"/>
              <a:t>Simple et facile à utiliser, par rapport aux outils complexes des concurrents</a:t>
            </a:r>
          </a:p>
          <a:p>
            <a:pPr rtl="0"/>
            <a:r>
              <a:rPr lang="fr-FR" noProof="1"/>
              <a:t>Le prix abordable est le principal attrait de nos consommateurs pour notre produit</a:t>
            </a:r>
          </a:p>
        </p:txBody>
      </p:sp>
      <p:sp>
        <p:nvSpPr>
          <p:cNvPr id="7" name="Espace réservé du texte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rtlCol="0"/>
          <a:lstStyle/>
          <a:p>
            <a:pPr rtl="0"/>
            <a:r>
              <a:rPr lang="fr-FR"/>
              <a:t>CONCURRENTS</a:t>
            </a:r>
            <a:endParaRPr lang="fr-FR" dirty="0"/>
          </a:p>
        </p:txBody>
      </p:sp>
      <p:sp>
        <p:nvSpPr>
          <p:cNvPr id="16" name="Espace réservé du contenu 15">
            <a:extLst>
              <a:ext uri="{FF2B5EF4-FFF2-40B4-BE49-F238E27FC236}">
                <a16:creationId xmlns:a16="http://schemas.microsoft.com/office/drawing/2014/main" id="{39C6148D-8C70-49F3-B719-E86C709BFAF9}"/>
              </a:ext>
            </a:extLst>
          </p:cNvPr>
          <p:cNvSpPr>
            <a:spLocks noGrp="1"/>
          </p:cNvSpPr>
          <p:nvPr>
            <p:ph sz="quarter" idx="4"/>
          </p:nvPr>
        </p:nvSpPr>
        <p:spPr>
          <a:xfrm>
            <a:off x="6172199" y="2505075"/>
            <a:ext cx="5180011" cy="3081971"/>
          </a:xfrm>
        </p:spPr>
        <p:txBody>
          <a:bodyPr rtlCol="0"/>
          <a:lstStyle/>
          <a:p>
            <a:pPr rtl="0"/>
            <a:r>
              <a:rPr lang="fr-FR" noProof="1"/>
              <a:t>Entreprise A</a:t>
            </a:r>
            <a:br>
              <a:rPr lang="fr-FR" noProof="1"/>
            </a:br>
            <a:r>
              <a:rPr lang="fr-FR" noProof="1"/>
              <a:t>Le produit est plus cher</a:t>
            </a:r>
          </a:p>
          <a:p>
            <a:pPr rtl="0"/>
            <a:r>
              <a:rPr lang="fr-FR" noProof="1"/>
              <a:t>Entreprises B et C </a:t>
            </a:r>
            <a:br>
              <a:rPr lang="fr-FR" noProof="1"/>
            </a:br>
            <a:r>
              <a:rPr lang="fr-FR" noProof="1"/>
              <a:t>Le produit est cher et difficile à prendre en main</a:t>
            </a:r>
          </a:p>
          <a:p>
            <a:pPr rtl="0"/>
            <a:r>
              <a:rPr lang="fr-FR" noProof="1"/>
              <a:t>Entreprises D et E</a:t>
            </a:r>
            <a:br>
              <a:rPr lang="fr-FR" noProof="1"/>
            </a:br>
            <a:r>
              <a:rPr lang="fr-FR" noProof="1"/>
              <a:t>Le produit est abordable, mais difficile à prendre en main</a:t>
            </a:r>
          </a:p>
          <a:p>
            <a:pPr rtl="0"/>
            <a:endParaRPr lang="fr-FR" dirty="0"/>
          </a:p>
        </p:txBody>
      </p:sp>
      <p:sp>
        <p:nvSpPr>
          <p:cNvPr id="2" name="Espace réservé de la date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rtlCol="0"/>
          <a:lstStyle/>
          <a:p>
            <a:pPr rtl="0"/>
            <a:r>
              <a:rPr lang="fr-FR"/>
              <a:t>01/07/20XX</a:t>
            </a:r>
            <a:endParaRPr lang="fr-FR" dirty="0"/>
          </a:p>
        </p:txBody>
      </p:sp>
      <p:sp>
        <p:nvSpPr>
          <p:cNvPr id="3" name="Espace réservé du pied de page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endParaRPr lang="fr-FR" dirty="0"/>
          </a:p>
        </p:txBody>
      </p:sp>
      <p:sp>
        <p:nvSpPr>
          <p:cNvPr id="38" name="Espace réservé du numéro de diapositive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11</a:t>
            </a:fld>
            <a:endParaRPr lang="fr-FR"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rtlCol="0"/>
          <a:lstStyle/>
          <a:p>
            <a:pPr rtl="0"/>
            <a:r>
              <a:rPr lang="fr-FR"/>
              <a:t>LA CONCURRENCE </a:t>
            </a:r>
          </a:p>
        </p:txBody>
      </p:sp>
      <p:sp>
        <p:nvSpPr>
          <p:cNvPr id="5" name="Espace réservé du texte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rtlCol="0">
            <a:normAutofit/>
          </a:bodyPr>
          <a:lstStyle/>
          <a:p>
            <a:pPr rtl="0"/>
            <a:r>
              <a:rPr lang="fr-FR"/>
              <a:t>PRATIQUE</a:t>
            </a:r>
          </a:p>
        </p:txBody>
      </p:sp>
      <p:sp>
        <p:nvSpPr>
          <p:cNvPr id="4" name="Zone de texte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rtl="0"/>
            <a:r>
              <a:rPr lang="fr-FR" sz="1400" b="1">
                <a:solidFill>
                  <a:schemeClr val="accent1">
                    <a:lumMod val="50000"/>
                  </a:schemeClr>
                </a:solidFill>
              </a:rPr>
              <a:t>A</a:t>
            </a:r>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45" name="Zone de texte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rtl="0"/>
            <a:r>
              <a:rPr lang="fr-FR" sz="2000">
                <a:solidFill>
                  <a:schemeClr val="accent2"/>
                </a:solidFill>
                <a:latin typeface="+mj-lt"/>
              </a:rPr>
              <a:t>Contoso</a:t>
            </a: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Espace réservé du texte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rtlCol="0">
            <a:normAutofit/>
          </a:bodyPr>
          <a:lstStyle/>
          <a:p>
            <a:pPr rtl="0"/>
            <a:r>
              <a:rPr lang="fr-FR"/>
              <a:t>ONÉREUX</a:t>
            </a:r>
          </a:p>
        </p:txBody>
      </p:sp>
      <p:sp>
        <p:nvSpPr>
          <p:cNvPr id="8" name="Espace réservé du texte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rtlCol="0">
            <a:noAutofit/>
          </a:bodyPr>
          <a:lstStyle/>
          <a:p>
            <a:pPr rtl="0"/>
            <a:r>
              <a:rPr lang="fr-FR"/>
              <a:t>ABORDABLE</a:t>
            </a:r>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14" name="Zone de texte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rtl="0"/>
            <a:r>
              <a:rPr lang="fr-FR" sz="1400" b="1">
                <a:solidFill>
                  <a:schemeClr val="accent1">
                    <a:lumMod val="50000"/>
                  </a:schemeClr>
                </a:solidFill>
              </a:rPr>
              <a:t>D</a:t>
            </a: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1" name="Zone de texte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rtl="0"/>
            <a:r>
              <a:rPr lang="fr-FR" sz="1400" b="1">
                <a:solidFill>
                  <a:schemeClr val="accent1">
                    <a:lumMod val="50000"/>
                  </a:schemeClr>
                </a:solidFill>
              </a:rPr>
              <a:t>E</a:t>
            </a: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3" name="Zone de texte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rtl="0"/>
            <a:r>
              <a:rPr lang="fr-FR" sz="1400" b="1">
                <a:solidFill>
                  <a:schemeClr val="accent1">
                    <a:lumMod val="50000"/>
                  </a:schemeClr>
                </a:solidFill>
              </a:rPr>
              <a:t>B</a:t>
            </a: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5" name="Zone de texte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rtl="0"/>
            <a:r>
              <a:rPr lang="fr-FR" sz="1400" b="1">
                <a:solidFill>
                  <a:schemeClr val="accent1">
                    <a:lumMod val="50000"/>
                  </a:schemeClr>
                </a:solidFill>
              </a:rPr>
              <a:t>C</a:t>
            </a:r>
          </a:p>
        </p:txBody>
      </p:sp>
      <p:sp>
        <p:nvSpPr>
          <p:cNvPr id="6" name="Espace réservé du texte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rtlCol="0">
            <a:noAutofit/>
          </a:bodyPr>
          <a:lstStyle/>
          <a:p>
            <a:pPr rtl="0"/>
            <a:r>
              <a:rPr lang="fr-FR"/>
              <a:t>PEU PRATIQUE</a:t>
            </a:r>
          </a:p>
        </p:txBody>
      </p:sp>
      <p:sp>
        <p:nvSpPr>
          <p:cNvPr id="47" name="Espace réservé de la date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rtlCol="0"/>
          <a:lstStyle/>
          <a:p>
            <a:pPr rtl="0"/>
            <a:r>
              <a:rPr lang="fr-FR"/>
              <a:t>01/07/20XX</a:t>
            </a:r>
          </a:p>
        </p:txBody>
      </p:sp>
      <p:sp>
        <p:nvSpPr>
          <p:cNvPr id="3" name="Espace réservé du pied de page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rtlCol="0"/>
          <a:lstStyle/>
          <a:p>
            <a:pPr rtl="0"/>
            <a:r>
              <a:rPr lang="fr-FR"/>
              <a:t>Titre de la présentation promotionnelle</a:t>
            </a:r>
          </a:p>
        </p:txBody>
      </p:sp>
      <p:sp>
        <p:nvSpPr>
          <p:cNvPr id="46" name="Espace réservé du numéro de diapositive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fr-FR" smtClean="0"/>
              <a:pPr/>
              <a:t>12</a:t>
            </a:fld>
            <a:endParaRPr lang="fr-FR"/>
          </a:p>
        </p:txBody>
      </p:sp>
    </p:spTree>
    <p:extLst>
      <p:ext uri="{BB962C8B-B14F-4D97-AF65-F5344CB8AC3E}">
        <p14:creationId xmlns:p14="http://schemas.microsoft.com/office/powerpoint/2010/main" val="36598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r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rtlCol="0"/>
          <a:lstStyle/>
          <a:p>
            <a:pPr rtl="0"/>
            <a:r>
              <a:rPr lang="fr-FR"/>
              <a:t>STRATÉGIE DE CROISSANCE</a:t>
            </a:r>
          </a:p>
        </p:txBody>
      </p:sp>
      <p:sp>
        <p:nvSpPr>
          <p:cNvPr id="15" name="Espace réservé du texte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rtlCol="0"/>
          <a:lstStyle/>
          <a:p>
            <a:pPr rtl="0"/>
            <a:r>
              <a:rPr lang="fr-FR"/>
              <a:t>Nos prévisions d’évolution</a:t>
            </a:r>
          </a:p>
        </p:txBody>
      </p:sp>
      <p:sp>
        <p:nvSpPr>
          <p:cNvPr id="21" name="Espace réservé du texte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rtlCol="0"/>
          <a:lstStyle/>
          <a:p>
            <a:pPr rtl="0"/>
            <a:r>
              <a:rPr lang="fr-FR" dirty="0"/>
              <a:t>FÉVR 20XX</a:t>
            </a:r>
          </a:p>
        </p:txBody>
      </p:sp>
      <p:sp>
        <p:nvSpPr>
          <p:cNvPr id="3" name="Espace réservé du contenu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pPr rtl="0"/>
            <a:r>
              <a:rPr lang="fr-FR"/>
              <a:t>Déployer le produit dans les fermes locales de la région pour aider à établir le produit</a:t>
            </a:r>
          </a:p>
          <a:p>
            <a:pPr rtl="0"/>
            <a:endParaRPr lang="fr-FR"/>
          </a:p>
        </p:txBody>
      </p:sp>
      <p:sp>
        <p:nvSpPr>
          <p:cNvPr id="23" name="Espace réservé du texte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rtlCol="0"/>
          <a:lstStyle/>
          <a:p>
            <a:pPr rtl="0"/>
            <a:r>
              <a:rPr lang="fr-FR"/>
              <a:t>MAI 20XX</a:t>
            </a:r>
          </a:p>
        </p:txBody>
      </p:sp>
      <p:sp>
        <p:nvSpPr>
          <p:cNvPr id="22" name="Espace réservé du texte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rtlCol="0"/>
          <a:lstStyle/>
          <a:p>
            <a:pPr rtl="0"/>
            <a:r>
              <a:rPr lang="fr-FR"/>
              <a:t>Proposer le produit au grand public et surveiller les tendances de la presse et du marché régional</a:t>
            </a:r>
          </a:p>
          <a:p>
            <a:pPr rtl="0"/>
            <a:endParaRPr lang="fr-FR"/>
          </a:p>
        </p:txBody>
      </p:sp>
      <p:sp>
        <p:nvSpPr>
          <p:cNvPr id="25" name="Espace réservé du texte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rtlCol="0"/>
          <a:lstStyle/>
          <a:p>
            <a:pPr rtl="0"/>
            <a:r>
              <a:rPr lang="fr-FR"/>
              <a:t>OCT 20XX</a:t>
            </a:r>
          </a:p>
        </p:txBody>
      </p:sp>
      <p:sp>
        <p:nvSpPr>
          <p:cNvPr id="24" name="Espace réservé du texte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rtlCol="0">
            <a:normAutofit/>
          </a:bodyPr>
          <a:lstStyle/>
          <a:p>
            <a:pPr rtl="0"/>
            <a:r>
              <a:rPr lang="fr-FR"/>
              <a:t>Recueillir des commentaires d’entreprises d’architecture et de propriétaires d’entreprises commerciales pour développer la disponibilité du produit</a:t>
            </a:r>
          </a:p>
          <a:p>
            <a:pPr rtl="0"/>
            <a:endParaRPr lang="fr-FR"/>
          </a:p>
        </p:txBody>
      </p:sp>
      <p:sp>
        <p:nvSpPr>
          <p:cNvPr id="6" name="Espace réservé de la date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53" name="Espace réservé du pied de page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72" name="Espace réservé du numéro de diapositive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13</a:t>
            </a:fld>
            <a:endParaRPr lang="fr-FR"/>
          </a:p>
        </p:txBody>
      </p:sp>
    </p:spTree>
    <p:extLst>
      <p:ext uri="{BB962C8B-B14F-4D97-AF65-F5344CB8AC3E}">
        <p14:creationId xmlns:p14="http://schemas.microsoft.com/office/powerpoint/2010/main" val="426704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rtlCol="0"/>
          <a:lstStyle/>
          <a:p>
            <a:pPr rtl="0"/>
            <a:r>
              <a:rPr lang="fr-FR" dirty="0"/>
              <a:t>TRACTION</a:t>
            </a:r>
          </a:p>
        </p:txBody>
      </p:sp>
      <p:sp>
        <p:nvSpPr>
          <p:cNvPr id="18" name="Espace réservé du texte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rtlCol="0"/>
          <a:lstStyle/>
          <a:p>
            <a:pPr rtl="0"/>
            <a:r>
              <a:rPr lang="fr-FR" dirty="0"/>
              <a:t>Prévision de succès</a:t>
            </a:r>
          </a:p>
        </p:txBody>
      </p:sp>
      <p:sp>
        <p:nvSpPr>
          <p:cNvPr id="7" name="Espace réservé du texte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rtlCol="0">
            <a:normAutofit/>
          </a:bodyPr>
          <a:lstStyle/>
          <a:p>
            <a:pPr rtl="0"/>
            <a:r>
              <a:rPr lang="fr-FR" dirty="0"/>
              <a:t>INDICATEURS CLÉS</a:t>
            </a:r>
          </a:p>
        </p:txBody>
      </p:sp>
      <p:graphicFrame>
        <p:nvGraphicFramePr>
          <p:cNvPr id="11" name="Tableau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4149696773"/>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pPr rtl="0"/>
                      <a:endParaRPr lang="fr-FR" sz="1400" noProof="0"/>
                    </a:p>
                  </a:txBody>
                  <a:tcPr>
                    <a:lnB w="12700" cap="flat" cmpd="sng" algn="ctr">
                      <a:solidFill>
                        <a:schemeClr val="accent1"/>
                      </a:solidFill>
                      <a:prstDash val="solid"/>
                      <a:round/>
                      <a:headEnd type="none" w="med" len="med"/>
                      <a:tailEnd type="none" w="med" len="med"/>
                    </a:lnB>
                    <a:noFill/>
                  </a:tcPr>
                </a:tc>
                <a:tc>
                  <a:txBody>
                    <a:bodyPr/>
                    <a:lstStyle/>
                    <a:p>
                      <a:pPr algn="r" rtl="0"/>
                      <a:r>
                        <a:rPr lang="fr-FR" sz="1200" b="0" noProof="0"/>
                        <a:t>Clients</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fr-FR" sz="1200" b="0" noProof="0"/>
                        <a:t>Com-mandes</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fr-FR" sz="1200" b="0" noProof="0"/>
                        <a:t>Chiffre d’affaires brut</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fr-FR" sz="1200" b="0" noProof="0"/>
                        <a:t>Chiffre d’affaires net</a:t>
                      </a:r>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10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1100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10 000 €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7 000 €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20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200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20 000 €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16 000 €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30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300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30 000 €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25 000 €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noFill/>
                  </a:tcPr>
                </a:tc>
                <a:tc>
                  <a:txBody>
                    <a:bodyPr/>
                    <a:lstStyle/>
                    <a:p>
                      <a:pPr algn="r" rtl="0"/>
                      <a:r>
                        <a:rPr lang="fr-FR" sz="1200" noProof="0"/>
                        <a:t>40</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rtl="0"/>
                      <a:r>
                        <a:rPr lang="fr-FR" sz="1200" noProof="0"/>
                        <a:t>400</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40 000 €</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dirty="0"/>
                        <a:t>30 000 €</a:t>
                      </a:r>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Espace réservé du texte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rtlCol="0">
            <a:normAutofit/>
          </a:bodyPr>
          <a:lstStyle/>
          <a:p>
            <a:pPr rtl="0"/>
            <a:r>
              <a:rPr lang="fr-FR" dirty="0"/>
              <a:t>Chiffre d’affaires par an</a:t>
            </a:r>
          </a:p>
        </p:txBody>
      </p:sp>
      <p:sp>
        <p:nvSpPr>
          <p:cNvPr id="2" name="Espace réservé de la date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rtlCol="0"/>
          <a:lstStyle/>
          <a:p>
            <a:pPr rtl="0"/>
            <a:r>
              <a:rPr lang="fr-FR" dirty="0"/>
              <a:t>01/07/20XX</a:t>
            </a:r>
          </a:p>
        </p:txBody>
      </p:sp>
      <p:sp>
        <p:nvSpPr>
          <p:cNvPr id="3" name="Espace réservé du pied de page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rtlCol="0"/>
          <a:lstStyle/>
          <a:p>
            <a:pPr rtl="0"/>
            <a:r>
              <a:rPr lang="fr-FR" dirty="0"/>
              <a:t>Titre de la présentation promotionnelle</a:t>
            </a:r>
          </a:p>
        </p:txBody>
      </p:sp>
      <p:sp>
        <p:nvSpPr>
          <p:cNvPr id="5" name="Espace réservé du numéro de diapositive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14</a:t>
            </a:fld>
            <a:endParaRPr lang="fr-FR" dirty="0"/>
          </a:p>
        </p:txBody>
      </p:sp>
      <p:graphicFrame>
        <p:nvGraphicFramePr>
          <p:cNvPr id="8" name="Espace réservé du contenu 13" descr="Graphique">
            <a:extLst>
              <a:ext uri="{FF2B5EF4-FFF2-40B4-BE49-F238E27FC236}">
                <a16:creationId xmlns:a16="http://schemas.microsoft.com/office/drawing/2014/main" id="{09B96405-918D-4ACF-856D-44E70E6FF7ED}"/>
              </a:ext>
            </a:extLst>
          </p:cNvPr>
          <p:cNvGraphicFramePr>
            <a:graphicFrameLocks noGrp="1"/>
          </p:cNvGraphicFramePr>
          <p:nvPr>
            <p:ph sz="quarter" idx="4"/>
            <p:extLst>
              <p:ext uri="{D42A27DB-BD31-4B8C-83A1-F6EECF244321}">
                <p14:modId xmlns:p14="http://schemas.microsoft.com/office/powerpoint/2010/main" val="2676047322"/>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093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684294-49A0-4C63-A7D7-E3BF9E591F59}"/>
              </a:ext>
            </a:extLst>
          </p:cNvPr>
          <p:cNvSpPr>
            <a:spLocks noGrp="1"/>
          </p:cNvSpPr>
          <p:nvPr>
            <p:ph type="title"/>
          </p:nvPr>
        </p:nvSpPr>
        <p:spPr/>
        <p:txBody>
          <a:bodyPr rtlCol="0">
            <a:normAutofit/>
          </a:bodyPr>
          <a:lstStyle/>
          <a:p>
            <a:pPr rtl="0"/>
            <a:r>
              <a:rPr lang="fr-FR" dirty="0">
                <a:solidFill>
                  <a:schemeClr val="tx1"/>
                </a:solidFill>
              </a:rPr>
              <a:t>PLAN D’ACTION BIENNAL</a:t>
            </a:r>
          </a:p>
        </p:txBody>
      </p:sp>
      <p:sp>
        <p:nvSpPr>
          <p:cNvPr id="135" name="Espace réservé du texte 31">
            <a:extLst>
              <a:ext uri="{FF2B5EF4-FFF2-40B4-BE49-F238E27FC236}">
                <a16:creationId xmlns:a16="http://schemas.microsoft.com/office/drawing/2014/main" id="{0BE39453-7577-44CC-8A1C-7FC48A0BBE73}"/>
              </a:ext>
            </a:extLst>
          </p:cNvPr>
          <p:cNvSpPr txBox="1">
            <a:spLocks/>
          </p:cNvSpPr>
          <p:nvPr/>
        </p:nvSpPr>
        <p:spPr>
          <a:xfrm>
            <a:off x="2167128" y="2445076"/>
            <a:ext cx="1793875" cy="839942"/>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Brouillons </a:t>
            </a:r>
          </a:p>
          <a:p>
            <a:pPr rtl="0">
              <a:lnSpc>
                <a:spcPct val="130000"/>
              </a:lnSpc>
              <a:spcBef>
                <a:spcPts val="0"/>
              </a:spcBef>
            </a:pPr>
            <a:r>
              <a:rPr lang="fr-FR" sz="1200">
                <a:cs typeface="Calibri Light"/>
              </a:rPr>
              <a:t>de plans</a:t>
            </a:r>
            <a:endParaRPr lang="fr-FR" sz="1200"/>
          </a:p>
        </p:txBody>
      </p:sp>
      <p:sp>
        <p:nvSpPr>
          <p:cNvPr id="137" name="Espace réservé du texte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Fév 20XX</a:t>
            </a:r>
          </a:p>
        </p:txBody>
      </p:sp>
      <p:sp>
        <p:nvSpPr>
          <p:cNvPr id="59" name="Espace réservé du texte 31">
            <a:extLst>
              <a:ext uri="{FF2B5EF4-FFF2-40B4-BE49-F238E27FC236}">
                <a16:creationId xmlns:a16="http://schemas.microsoft.com/office/drawing/2014/main" id="{D72A9B46-CAC1-4684-99F6-25D9F1303002}"/>
              </a:ext>
            </a:extLst>
          </p:cNvPr>
          <p:cNvSpPr txBox="1">
            <a:spLocks/>
          </p:cNvSpPr>
          <p:nvPr/>
        </p:nvSpPr>
        <p:spPr>
          <a:xfrm>
            <a:off x="4517640" y="2435551"/>
            <a:ext cx="1793875" cy="839942"/>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Organiser des groupes de discussion</a:t>
            </a:r>
            <a:endParaRPr lang="fr-FR" sz="1200"/>
          </a:p>
        </p:txBody>
      </p:sp>
      <p:sp>
        <p:nvSpPr>
          <p:cNvPr id="60" name="Espace réservé du texte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Mai 20XX</a:t>
            </a:r>
          </a:p>
        </p:txBody>
      </p:sp>
      <p:sp>
        <p:nvSpPr>
          <p:cNvPr id="32" name="Espace réservé du texte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433779"/>
            <a:ext cx="1793875" cy="839942"/>
          </a:xfrm>
          <a:ln w="22225">
            <a:solidFill>
              <a:schemeClr val="tx1"/>
            </a:solidFill>
          </a:ln>
        </p:spPr>
        <p:txBody>
          <a:bodyPr rtlCol="0">
            <a:normAutofit/>
          </a:bodyPr>
          <a:lstStyle/>
          <a:p>
            <a:pPr rtl="0">
              <a:lnSpc>
                <a:spcPct val="130000"/>
              </a:lnSpc>
              <a:spcBef>
                <a:spcPts val="0"/>
              </a:spcBef>
            </a:pPr>
            <a:r>
              <a:rPr lang="fr-FR">
                <a:cs typeface="Calibri Light"/>
              </a:rPr>
              <a:t>Recueillir les commentaires</a:t>
            </a:r>
            <a:endParaRPr lang="fr-FR"/>
          </a:p>
        </p:txBody>
      </p:sp>
      <p:sp>
        <p:nvSpPr>
          <p:cNvPr id="33" name="Espace réservé du texte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pPr rtl="0"/>
            <a:r>
              <a:rPr lang="fr-FR"/>
              <a:t>Oct 20XX</a:t>
            </a:r>
          </a:p>
        </p:txBody>
      </p:sp>
      <p:sp>
        <p:nvSpPr>
          <p:cNvPr id="6" name="Espace réservé du texte 5">
            <a:extLst>
              <a:ext uri="{FF2B5EF4-FFF2-40B4-BE49-F238E27FC236}">
                <a16:creationId xmlns:a16="http://schemas.microsoft.com/office/drawing/2014/main" id="{A6861FF3-B902-4DEC-B46D-0F2E499C51CF}"/>
              </a:ext>
            </a:extLst>
          </p:cNvPr>
          <p:cNvSpPr>
            <a:spLocks noGrp="1"/>
          </p:cNvSpPr>
          <p:nvPr>
            <p:ph type="body" sz="quarter" idx="33"/>
          </p:nvPr>
        </p:nvSpPr>
        <p:spPr/>
        <p:txBody>
          <a:bodyPr rtlCol="0">
            <a:normAutofit/>
          </a:bodyPr>
          <a:lstStyle/>
          <a:p>
            <a:pPr rtl="0"/>
            <a:r>
              <a:rPr lang="fr-FR"/>
              <a:t>20XX</a:t>
            </a:r>
          </a:p>
        </p:txBody>
      </p:sp>
      <p:sp>
        <p:nvSpPr>
          <p:cNvPr id="7" name="Espace réservé du texte 6">
            <a:extLst>
              <a:ext uri="{FF2B5EF4-FFF2-40B4-BE49-F238E27FC236}">
                <a16:creationId xmlns:a16="http://schemas.microsoft.com/office/drawing/2014/main" id="{05941AA2-C85B-41A7-9264-A0C66F32930C}"/>
              </a:ext>
            </a:extLst>
          </p:cNvPr>
          <p:cNvSpPr>
            <a:spLocks noGrp="1"/>
          </p:cNvSpPr>
          <p:nvPr>
            <p:ph type="body" sz="quarter" idx="34"/>
          </p:nvPr>
        </p:nvSpPr>
        <p:spPr/>
        <p:txBody>
          <a:bodyPr rtlCol="0">
            <a:normAutofit/>
          </a:bodyPr>
          <a:lstStyle/>
          <a:p>
            <a:pPr rtl="0"/>
            <a:r>
              <a:rPr lang="fr-FR">
                <a:solidFill>
                  <a:schemeClr val="tx1"/>
                </a:solidFill>
              </a:rPr>
              <a:t>JANV</a:t>
            </a:r>
          </a:p>
        </p:txBody>
      </p:sp>
      <p:sp>
        <p:nvSpPr>
          <p:cNvPr id="8" name="Espace réservé du texte 7">
            <a:extLst>
              <a:ext uri="{FF2B5EF4-FFF2-40B4-BE49-F238E27FC236}">
                <a16:creationId xmlns:a16="http://schemas.microsoft.com/office/drawing/2014/main" id="{2C4BD3D3-C7A9-46F1-8ED8-AB8D1BB89262}"/>
              </a:ext>
            </a:extLst>
          </p:cNvPr>
          <p:cNvSpPr>
            <a:spLocks noGrp="1"/>
          </p:cNvSpPr>
          <p:nvPr>
            <p:ph type="body" sz="quarter" idx="35"/>
          </p:nvPr>
        </p:nvSpPr>
        <p:spPr/>
        <p:txBody>
          <a:bodyPr rtlCol="0">
            <a:normAutofit/>
          </a:bodyPr>
          <a:lstStyle/>
          <a:p>
            <a:pPr rtl="0"/>
            <a:r>
              <a:rPr lang="fr-FR"/>
              <a:t>FÉVR</a:t>
            </a:r>
          </a:p>
        </p:txBody>
      </p:sp>
      <p:sp>
        <p:nvSpPr>
          <p:cNvPr id="9" name="Espace réservé du texte 8">
            <a:extLst>
              <a:ext uri="{FF2B5EF4-FFF2-40B4-BE49-F238E27FC236}">
                <a16:creationId xmlns:a16="http://schemas.microsoft.com/office/drawing/2014/main" id="{873EDDDB-6509-4407-BA35-232AAF9F198D}"/>
              </a:ext>
            </a:extLst>
          </p:cNvPr>
          <p:cNvSpPr>
            <a:spLocks noGrp="1"/>
          </p:cNvSpPr>
          <p:nvPr>
            <p:ph type="body" sz="quarter" idx="36"/>
          </p:nvPr>
        </p:nvSpPr>
        <p:spPr/>
        <p:txBody>
          <a:bodyPr rtlCol="0">
            <a:normAutofit/>
          </a:bodyPr>
          <a:lstStyle/>
          <a:p>
            <a:pPr rtl="0"/>
            <a:r>
              <a:rPr lang="fr-FR"/>
              <a:t>MARS</a:t>
            </a:r>
          </a:p>
        </p:txBody>
      </p:sp>
      <p:sp>
        <p:nvSpPr>
          <p:cNvPr id="10" name="Espace réservé du texte 9">
            <a:extLst>
              <a:ext uri="{FF2B5EF4-FFF2-40B4-BE49-F238E27FC236}">
                <a16:creationId xmlns:a16="http://schemas.microsoft.com/office/drawing/2014/main" id="{A33A061F-AC2A-4E3F-B448-DC6FEC307A53}"/>
              </a:ext>
            </a:extLst>
          </p:cNvPr>
          <p:cNvSpPr>
            <a:spLocks noGrp="1"/>
          </p:cNvSpPr>
          <p:nvPr>
            <p:ph type="body" sz="quarter" idx="37"/>
          </p:nvPr>
        </p:nvSpPr>
        <p:spPr/>
        <p:txBody>
          <a:bodyPr rtlCol="0">
            <a:normAutofit/>
          </a:bodyPr>
          <a:lstStyle/>
          <a:p>
            <a:pPr rtl="0"/>
            <a:r>
              <a:rPr lang="fr-FR"/>
              <a:t>AVR</a:t>
            </a:r>
          </a:p>
        </p:txBody>
      </p:sp>
      <p:sp>
        <p:nvSpPr>
          <p:cNvPr id="12" name="Espace réservé du texte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rtlCol="0">
            <a:normAutofit/>
          </a:bodyPr>
          <a:lstStyle/>
          <a:p>
            <a:pPr rtl="0"/>
            <a:r>
              <a:rPr lang="fr-FR"/>
              <a:t>MAI</a:t>
            </a:r>
          </a:p>
        </p:txBody>
      </p:sp>
      <p:sp>
        <p:nvSpPr>
          <p:cNvPr id="13" name="Espace réservé du texte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rtlCol="0">
            <a:normAutofit/>
          </a:bodyPr>
          <a:lstStyle/>
          <a:p>
            <a:pPr rtl="0"/>
            <a:r>
              <a:rPr lang="fr-FR"/>
              <a:t>JUIN</a:t>
            </a:r>
          </a:p>
        </p:txBody>
      </p:sp>
      <p:sp>
        <p:nvSpPr>
          <p:cNvPr id="14" name="Espace réservé du texte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rtlCol="0">
            <a:normAutofit/>
          </a:bodyPr>
          <a:lstStyle/>
          <a:p>
            <a:pPr rtl="0"/>
            <a:r>
              <a:rPr lang="fr-FR"/>
              <a:t>JUIL</a:t>
            </a:r>
          </a:p>
        </p:txBody>
      </p:sp>
      <p:sp>
        <p:nvSpPr>
          <p:cNvPr id="16" name="Espace réservé du texte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rtlCol="0">
            <a:normAutofit/>
          </a:bodyPr>
          <a:lstStyle/>
          <a:p>
            <a:pPr rtl="0"/>
            <a:r>
              <a:rPr lang="fr-FR"/>
              <a:t>AOÛT</a:t>
            </a:r>
          </a:p>
        </p:txBody>
      </p:sp>
      <p:sp>
        <p:nvSpPr>
          <p:cNvPr id="17" name="Espace réservé du texte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rtlCol="0">
            <a:normAutofit/>
          </a:bodyPr>
          <a:lstStyle/>
          <a:p>
            <a:pPr rtl="0"/>
            <a:r>
              <a:rPr lang="fr-FR"/>
              <a:t>SEPT</a:t>
            </a:r>
          </a:p>
        </p:txBody>
      </p:sp>
      <p:sp>
        <p:nvSpPr>
          <p:cNvPr id="15" name="Espace réservé du texte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rtlCol="0">
            <a:normAutofit/>
          </a:bodyPr>
          <a:lstStyle/>
          <a:p>
            <a:pPr rtl="0"/>
            <a:r>
              <a:rPr lang="fr-FR"/>
              <a:t>OCT</a:t>
            </a:r>
          </a:p>
        </p:txBody>
      </p:sp>
      <p:sp>
        <p:nvSpPr>
          <p:cNvPr id="18" name="Espace réservé du texte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rtlCol="0">
            <a:normAutofit/>
          </a:bodyPr>
          <a:lstStyle/>
          <a:p>
            <a:pPr rtl="0"/>
            <a:r>
              <a:rPr lang="fr-FR"/>
              <a:t>NOV</a:t>
            </a:r>
          </a:p>
        </p:txBody>
      </p:sp>
      <p:sp>
        <p:nvSpPr>
          <p:cNvPr id="19" name="Espace réservé du texte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rtlCol="0">
            <a:normAutofit/>
          </a:bodyPr>
          <a:lstStyle/>
          <a:p>
            <a:pPr rtl="0"/>
            <a:r>
              <a:rPr lang="fr-FR"/>
              <a:t>DÉC</a:t>
            </a:r>
          </a:p>
        </p:txBody>
      </p:sp>
      <p:sp>
        <p:nvSpPr>
          <p:cNvPr id="11" name="Année">
            <a:extLst>
              <a:ext uri="{FF2B5EF4-FFF2-40B4-BE49-F238E27FC236}">
                <a16:creationId xmlns:a16="http://schemas.microsoft.com/office/drawing/2014/main" id="{44D29552-2F85-4F4F-9B7F-B79798681FB6}"/>
              </a:ext>
            </a:extLst>
          </p:cNvPr>
          <p:cNvSpPr>
            <a:spLocks noGrp="1"/>
          </p:cNvSpPr>
          <p:nvPr>
            <p:ph type="body" sz="quarter" idx="38"/>
          </p:nvPr>
        </p:nvSpPr>
        <p:spPr/>
        <p:txBody>
          <a:bodyPr rtlCol="0">
            <a:normAutofit/>
          </a:bodyPr>
          <a:lstStyle/>
          <a:p>
            <a:pPr rtl="0"/>
            <a:r>
              <a:rPr lang="fr-FR"/>
              <a:t>20XX</a:t>
            </a:r>
          </a:p>
        </p:txBody>
      </p:sp>
      <p:sp>
        <p:nvSpPr>
          <p:cNvPr id="20" name="Espace réservé du texte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rtlCol="0">
            <a:normAutofit/>
          </a:bodyPr>
          <a:lstStyle/>
          <a:p>
            <a:pPr rtl="0"/>
            <a:r>
              <a:rPr lang="fr-FR">
                <a:solidFill>
                  <a:schemeClr val="tx1"/>
                </a:solidFill>
              </a:rPr>
              <a:t>JANV</a:t>
            </a:r>
          </a:p>
        </p:txBody>
      </p:sp>
      <p:sp>
        <p:nvSpPr>
          <p:cNvPr id="21" name="Espace réservé du texte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rtlCol="0">
            <a:normAutofit/>
          </a:bodyPr>
          <a:lstStyle/>
          <a:p>
            <a:pPr rtl="0"/>
            <a:r>
              <a:rPr lang="fr-FR"/>
              <a:t>FÉVR</a:t>
            </a:r>
          </a:p>
        </p:txBody>
      </p:sp>
      <p:sp>
        <p:nvSpPr>
          <p:cNvPr id="22" name="Espace réservé du texte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rtlCol="0">
            <a:normAutofit/>
          </a:bodyPr>
          <a:lstStyle/>
          <a:p>
            <a:pPr rtl="0"/>
            <a:r>
              <a:rPr lang="fr-FR"/>
              <a:t>MARS</a:t>
            </a:r>
          </a:p>
        </p:txBody>
      </p:sp>
      <p:sp>
        <p:nvSpPr>
          <p:cNvPr id="23" name="Espace réservé du texte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rtlCol="0">
            <a:normAutofit/>
          </a:bodyPr>
          <a:lstStyle/>
          <a:p>
            <a:pPr rtl="0"/>
            <a:r>
              <a:rPr lang="fr-FR"/>
              <a:t>AVR</a:t>
            </a:r>
          </a:p>
        </p:txBody>
      </p:sp>
      <p:sp>
        <p:nvSpPr>
          <p:cNvPr id="24" name="Espace réservé du texte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rtlCol="0">
            <a:normAutofit/>
          </a:bodyPr>
          <a:lstStyle/>
          <a:p>
            <a:pPr rtl="0"/>
            <a:r>
              <a:rPr lang="fr-FR"/>
              <a:t>MAI</a:t>
            </a:r>
          </a:p>
        </p:txBody>
      </p:sp>
      <p:sp>
        <p:nvSpPr>
          <p:cNvPr id="25" name="Espace réservé du texte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rtlCol="0">
            <a:normAutofit/>
          </a:bodyPr>
          <a:lstStyle/>
          <a:p>
            <a:pPr rtl="0"/>
            <a:r>
              <a:rPr lang="fr-FR"/>
              <a:t>JUIN</a:t>
            </a:r>
          </a:p>
        </p:txBody>
      </p:sp>
      <p:sp>
        <p:nvSpPr>
          <p:cNvPr id="26" name="Espace réservé du texte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rtlCol="0">
            <a:normAutofit/>
          </a:bodyPr>
          <a:lstStyle/>
          <a:p>
            <a:pPr rtl="0"/>
            <a:r>
              <a:rPr lang="fr-FR"/>
              <a:t>JUIL</a:t>
            </a:r>
          </a:p>
        </p:txBody>
      </p:sp>
      <p:sp>
        <p:nvSpPr>
          <p:cNvPr id="28" name="Espace réservé du texte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rtlCol="0">
            <a:normAutofit/>
          </a:bodyPr>
          <a:lstStyle/>
          <a:p>
            <a:pPr rtl="0"/>
            <a:r>
              <a:rPr lang="fr-FR"/>
              <a:t>AOÛT</a:t>
            </a:r>
          </a:p>
        </p:txBody>
      </p:sp>
      <p:sp>
        <p:nvSpPr>
          <p:cNvPr id="29" name="Espace réservé du texte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rtlCol="0">
            <a:normAutofit/>
          </a:bodyPr>
          <a:lstStyle/>
          <a:p>
            <a:pPr rtl="0"/>
            <a:r>
              <a:rPr lang="fr-FR"/>
              <a:t>SEP</a:t>
            </a:r>
          </a:p>
        </p:txBody>
      </p:sp>
      <p:sp>
        <p:nvSpPr>
          <p:cNvPr id="27" name="Espace réservé du texte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rtlCol="0">
            <a:normAutofit/>
          </a:bodyPr>
          <a:lstStyle/>
          <a:p>
            <a:pPr rtl="0"/>
            <a:r>
              <a:rPr lang="fr-FR"/>
              <a:t>OCT</a:t>
            </a:r>
          </a:p>
        </p:txBody>
      </p:sp>
      <p:sp>
        <p:nvSpPr>
          <p:cNvPr id="30" name="Espace réservé du texte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rtlCol="0">
            <a:normAutofit/>
          </a:bodyPr>
          <a:lstStyle/>
          <a:p>
            <a:pPr rtl="0"/>
            <a:r>
              <a:rPr lang="fr-FR"/>
              <a:t>NOV</a:t>
            </a:r>
          </a:p>
        </p:txBody>
      </p:sp>
      <p:sp>
        <p:nvSpPr>
          <p:cNvPr id="31" name="Espace réservé du texte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rtlCol="0">
            <a:normAutofit/>
          </a:bodyPr>
          <a:lstStyle/>
          <a:p>
            <a:pPr rtl="0"/>
            <a:r>
              <a:rPr lang="fr-FR"/>
              <a:t>DÉC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3" name="Espace réservé du texte 31">
            <a:extLst>
              <a:ext uri="{FF2B5EF4-FFF2-40B4-BE49-F238E27FC236}">
                <a16:creationId xmlns:a16="http://schemas.microsoft.com/office/drawing/2014/main" id="{C091014C-382D-40BC-8967-BC466535FE41}"/>
              </a:ext>
            </a:extLst>
          </p:cNvPr>
          <p:cNvSpPr txBox="1">
            <a:spLocks/>
          </p:cNvSpPr>
          <p:nvPr/>
        </p:nvSpPr>
        <p:spPr>
          <a:xfrm>
            <a:off x="2162250" y="4825676"/>
            <a:ext cx="1793875" cy="838800"/>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Tester auprès des entreprises</a:t>
            </a:r>
            <a:endParaRPr lang="fr-FR" sz="1200"/>
          </a:p>
        </p:txBody>
      </p:sp>
      <p:sp>
        <p:nvSpPr>
          <p:cNvPr id="65" name="Espace réservé du texte 32">
            <a:extLst>
              <a:ext uri="{FF2B5EF4-FFF2-40B4-BE49-F238E27FC236}">
                <a16:creationId xmlns:a16="http://schemas.microsoft.com/office/drawing/2014/main" id="{677ED2BA-D7A9-4762-8048-3440D8AE4E19}"/>
              </a:ext>
            </a:extLst>
          </p:cNvPr>
          <p:cNvSpPr txBox="1">
            <a:spLocks/>
          </p:cNvSpPr>
          <p:nvPr/>
        </p:nvSpPr>
        <p:spPr>
          <a:xfrm>
            <a:off x="2213979" y="5373471"/>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Fév 20XX</a:t>
            </a:r>
          </a:p>
        </p:txBody>
      </p:sp>
      <p:sp>
        <p:nvSpPr>
          <p:cNvPr id="129" name="Espace réservé du texte 31">
            <a:extLst>
              <a:ext uri="{FF2B5EF4-FFF2-40B4-BE49-F238E27FC236}">
                <a16:creationId xmlns:a16="http://schemas.microsoft.com/office/drawing/2014/main" id="{E7A92AA8-93B1-4158-A435-475632A0529E}"/>
              </a:ext>
            </a:extLst>
          </p:cNvPr>
          <p:cNvSpPr txBox="1">
            <a:spLocks/>
          </p:cNvSpPr>
          <p:nvPr/>
        </p:nvSpPr>
        <p:spPr>
          <a:xfrm>
            <a:off x="6115125" y="4844726"/>
            <a:ext cx="1793875" cy="838800"/>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b="1">
                <a:solidFill>
                  <a:schemeClr val="tx1"/>
                </a:solidFill>
                <a:cs typeface="Calibri Light"/>
              </a:rPr>
              <a:t>Lancement </a:t>
            </a:r>
          </a:p>
          <a:p>
            <a:pPr rtl="0">
              <a:lnSpc>
                <a:spcPct val="130000"/>
              </a:lnSpc>
              <a:spcBef>
                <a:spcPts val="0"/>
              </a:spcBef>
            </a:pPr>
            <a:r>
              <a:rPr lang="fr-FR" sz="1200" b="1">
                <a:solidFill>
                  <a:schemeClr val="tx1"/>
                </a:solidFill>
                <a:cs typeface="Calibri Light"/>
              </a:rPr>
              <a:t>régional</a:t>
            </a:r>
            <a:endParaRPr lang="fr-FR" sz="1200" b="1">
              <a:solidFill>
                <a:schemeClr val="tx1"/>
              </a:solidFill>
            </a:endParaRPr>
          </a:p>
        </p:txBody>
      </p:sp>
      <p:sp>
        <p:nvSpPr>
          <p:cNvPr id="131" name="Espace réservé du texte 32">
            <a:extLst>
              <a:ext uri="{FF2B5EF4-FFF2-40B4-BE49-F238E27FC236}">
                <a16:creationId xmlns:a16="http://schemas.microsoft.com/office/drawing/2014/main" id="{8D5885A9-A504-4F4D-A50D-10FA6BB3DCAA}"/>
              </a:ext>
            </a:extLst>
          </p:cNvPr>
          <p:cNvSpPr txBox="1">
            <a:spLocks/>
          </p:cNvSpPr>
          <p:nvPr/>
        </p:nvSpPr>
        <p:spPr>
          <a:xfrm>
            <a:off x="6166854" y="5392521"/>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solidFill>
                  <a:schemeClr val="tx1"/>
                </a:solidFill>
              </a:rPr>
              <a:t>Juillet 20XX</a:t>
            </a:r>
          </a:p>
        </p:txBody>
      </p:sp>
      <p:sp>
        <p:nvSpPr>
          <p:cNvPr id="55" name="Espace réservé du texte 31">
            <a:extLst>
              <a:ext uri="{FF2B5EF4-FFF2-40B4-BE49-F238E27FC236}">
                <a16:creationId xmlns:a16="http://schemas.microsoft.com/office/drawing/2014/main" id="{0FEF2CB2-CF18-495D-ABAF-F9DCE388D255}"/>
              </a:ext>
            </a:extLst>
          </p:cNvPr>
          <p:cNvSpPr txBox="1">
            <a:spLocks/>
          </p:cNvSpPr>
          <p:nvPr/>
        </p:nvSpPr>
        <p:spPr>
          <a:xfrm>
            <a:off x="9509314" y="4802932"/>
            <a:ext cx="1793875" cy="838800"/>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Remettre au </a:t>
            </a:r>
          </a:p>
          <a:p>
            <a:pPr rtl="0">
              <a:lnSpc>
                <a:spcPct val="130000"/>
              </a:lnSpc>
              <a:spcBef>
                <a:spcPts val="0"/>
              </a:spcBef>
            </a:pPr>
            <a:r>
              <a:rPr lang="fr-FR" sz="1200">
                <a:cs typeface="Calibri Light"/>
              </a:rPr>
              <a:t>client</a:t>
            </a:r>
            <a:endParaRPr lang="fr-FR" sz="1200"/>
          </a:p>
        </p:txBody>
      </p:sp>
      <p:sp>
        <p:nvSpPr>
          <p:cNvPr id="56" name="Espace réservé du texte 32">
            <a:extLst>
              <a:ext uri="{FF2B5EF4-FFF2-40B4-BE49-F238E27FC236}">
                <a16:creationId xmlns:a16="http://schemas.microsoft.com/office/drawing/2014/main" id="{87A1BFF9-7BE1-47F2-B021-73DC4765CEB7}"/>
              </a:ext>
            </a:extLst>
          </p:cNvPr>
          <p:cNvSpPr txBox="1">
            <a:spLocks/>
          </p:cNvSpPr>
          <p:nvPr/>
        </p:nvSpPr>
        <p:spPr>
          <a:xfrm>
            <a:off x="9561043" y="5350727"/>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Déc 20XX</a:t>
            </a:r>
          </a:p>
        </p:txBody>
      </p:sp>
      <p:sp>
        <p:nvSpPr>
          <p:cNvPr id="178" name="Espace réservé de la date 177">
            <a:extLst>
              <a:ext uri="{FF2B5EF4-FFF2-40B4-BE49-F238E27FC236}">
                <a16:creationId xmlns:a16="http://schemas.microsoft.com/office/drawing/2014/main" id="{45974408-3596-4B64-BCF3-2708B998BA35}"/>
              </a:ext>
            </a:extLst>
          </p:cNvPr>
          <p:cNvSpPr>
            <a:spLocks noGrp="1"/>
          </p:cNvSpPr>
          <p:nvPr>
            <p:ph type="dt" sz="half" idx="61"/>
          </p:nvPr>
        </p:nvSpPr>
        <p:spPr/>
        <p:txBody>
          <a:bodyPr rtlCol="0"/>
          <a:lstStyle/>
          <a:p>
            <a:pPr rtl="0"/>
            <a:r>
              <a:rPr lang="fr-FR"/>
              <a:t>01/07/20XX</a:t>
            </a:r>
          </a:p>
        </p:txBody>
      </p:sp>
      <p:sp>
        <p:nvSpPr>
          <p:cNvPr id="3" name="Espace réservé du pied de page 2">
            <a:extLst>
              <a:ext uri="{FF2B5EF4-FFF2-40B4-BE49-F238E27FC236}">
                <a16:creationId xmlns:a16="http://schemas.microsoft.com/office/drawing/2014/main" id="{BA35BD6B-402B-4987-9FCE-9A6924EE2F00}"/>
              </a:ext>
            </a:extLst>
          </p:cNvPr>
          <p:cNvSpPr>
            <a:spLocks noGrp="1"/>
          </p:cNvSpPr>
          <p:nvPr>
            <p:ph type="ftr" sz="quarter" idx="10"/>
          </p:nvPr>
        </p:nvSpPr>
        <p:spPr/>
        <p:txBody>
          <a:bodyPr rtlCol="0"/>
          <a:lstStyle/>
          <a:p>
            <a:pPr rtl="0"/>
            <a:r>
              <a:rPr lang="fr-FR"/>
              <a:t>Titre de la présentation promotionnelle</a:t>
            </a:r>
          </a:p>
        </p:txBody>
      </p:sp>
      <p:sp>
        <p:nvSpPr>
          <p:cNvPr id="146" name="Espace réservé du numéro de diapositive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rtlCol="0"/>
          <a:lstStyle/>
          <a:p>
            <a:pPr rtl="0"/>
            <a:fld id="{19B51A1E-902D-48AF-9020-955120F399B6}" type="slidenum">
              <a:rPr lang="fr-FR" smtClean="0"/>
              <a:pPr/>
              <a:t>15</a:t>
            </a:fld>
            <a:endParaRPr lang="fr-FR"/>
          </a:p>
        </p:txBody>
      </p:sp>
    </p:spTree>
    <p:extLst>
      <p:ext uri="{BB962C8B-B14F-4D97-AF65-F5344CB8AC3E}">
        <p14:creationId xmlns:p14="http://schemas.microsoft.com/office/powerpoint/2010/main" val="180180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B1B29E87-9C2C-400B-834D-4E4BD6E944D0}"/>
              </a:ext>
            </a:extLst>
          </p:cNvPr>
          <p:cNvSpPr>
            <a:spLocks noGrp="1"/>
          </p:cNvSpPr>
          <p:nvPr>
            <p:ph type="title"/>
          </p:nvPr>
        </p:nvSpPr>
        <p:spPr/>
        <p:txBody>
          <a:bodyPr rtlCol="0"/>
          <a:lstStyle/>
          <a:p>
            <a:pPr rtl="0"/>
            <a:r>
              <a:rPr lang="fr-FR"/>
              <a:t>FINANCES</a:t>
            </a:r>
          </a:p>
        </p:txBody>
      </p:sp>
      <p:graphicFrame>
        <p:nvGraphicFramePr>
          <p:cNvPr id="9" name="Tableau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3829619636"/>
              </p:ext>
            </p:extLst>
          </p:nvPr>
        </p:nvGraphicFramePr>
        <p:xfrm>
          <a:off x="915925" y="1690687"/>
          <a:ext cx="10360150" cy="4471812"/>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rtl="0" fontAlgn="b"/>
                      <a:endParaRPr lang="fr-FR" sz="1400" b="0" i="0" u="none" strike="noStrike" noProof="0">
                        <a:solidFill>
                          <a:schemeClr val="tx1"/>
                        </a:solidFill>
                        <a:effectLst/>
                        <a:latin typeface="+mn-lt"/>
                      </a:endParaRPr>
                    </a:p>
                  </a:txBody>
                  <a:tcPr marL="288000" anchor="b">
                    <a:solidFill>
                      <a:schemeClr val="accent6"/>
                    </a:solidFill>
                  </a:tcPr>
                </a:tc>
                <a:tc>
                  <a:txBody>
                    <a:bodyPr/>
                    <a:lstStyle/>
                    <a:p>
                      <a:pPr algn="r" rtl="0" fontAlgn="b"/>
                      <a:r>
                        <a:rPr lang="fr-FR" sz="1200" b="1" i="0" u="none" strike="noStrike" noProof="0">
                          <a:solidFill>
                            <a:schemeClr val="tx1"/>
                          </a:solidFill>
                          <a:effectLst/>
                          <a:latin typeface="+mn-lt"/>
                        </a:rPr>
                        <a:t>ANNÉE 1</a:t>
                      </a:r>
                    </a:p>
                  </a:txBody>
                  <a:tcPr anchor="ctr">
                    <a:solidFill>
                      <a:schemeClr val="accent6"/>
                    </a:solidFill>
                  </a:tcPr>
                </a:tc>
                <a:tc>
                  <a:txBody>
                    <a:bodyPr/>
                    <a:lstStyle/>
                    <a:p>
                      <a:pPr algn="r" rtl="0" fontAlgn="b"/>
                      <a:r>
                        <a:rPr lang="fr-FR" sz="1200" b="1" u="none" strike="noStrike" noProof="0">
                          <a:solidFill>
                            <a:schemeClr val="tx1"/>
                          </a:solidFill>
                          <a:effectLst/>
                        </a:rPr>
                        <a:t>ANNÉE 2</a:t>
                      </a:r>
                      <a:endParaRPr lang="fr-FR" sz="1200" b="1" i="0" u="none" strike="noStrike" noProof="0">
                        <a:solidFill>
                          <a:schemeClr val="tx1"/>
                        </a:solidFill>
                        <a:effectLst/>
                        <a:latin typeface="+mn-lt"/>
                      </a:endParaRPr>
                    </a:p>
                  </a:txBody>
                  <a:tcPr anchor="ctr">
                    <a:solidFill>
                      <a:schemeClr val="accent6"/>
                    </a:solidFill>
                  </a:tcPr>
                </a:tc>
                <a:tc>
                  <a:txBody>
                    <a:bodyPr/>
                    <a:lstStyle/>
                    <a:p>
                      <a:pPr algn="r" rtl="0" fontAlgn="b"/>
                      <a:r>
                        <a:rPr lang="fr-FR" sz="1200" b="1" u="none" strike="noStrike" noProof="0">
                          <a:solidFill>
                            <a:schemeClr val="tx1"/>
                          </a:solidFill>
                          <a:effectLst/>
                        </a:rPr>
                        <a:t>ANNÉE 3</a:t>
                      </a:r>
                      <a:endParaRPr lang="fr-FR" sz="1200" b="1" i="0" u="none" strike="noStrike" noProof="0">
                        <a:solidFill>
                          <a:schemeClr val="tx1"/>
                        </a:solidFill>
                        <a:effectLst/>
                        <a:latin typeface="+mn-lt"/>
                      </a:endParaRPr>
                    </a:p>
                  </a:txBody>
                  <a:tcPr anchor="ctr">
                    <a:solidFill>
                      <a:schemeClr val="accent6"/>
                    </a:solidFill>
                  </a:tcPr>
                </a:tc>
                <a:tc>
                  <a:txBody>
                    <a:bodyPr/>
                    <a:lstStyle/>
                    <a:p>
                      <a:pPr algn="r" rtl="0" fontAlgn="b"/>
                      <a:endParaRPr lang="fr-FR" sz="1200" b="0" i="0" u="none" strike="noStrike" noProof="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rtl="0" fontAlgn="b"/>
                      <a:r>
                        <a:rPr lang="fr-FR" sz="1200" b="0" u="none" strike="noStrike" noProof="0">
                          <a:solidFill>
                            <a:schemeClr val="tx1"/>
                          </a:solidFill>
                          <a:effectLst/>
                        </a:rPr>
                        <a:t>Recettes</a:t>
                      </a:r>
                      <a:endParaRPr lang="fr-FR" sz="1200" b="0" i="0" u="none" strike="noStrike" noProof="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rtl="0" fontAlgn="b"/>
                      <a:r>
                        <a:rPr lang="fr-FR" sz="1200" b="0" u="none" strike="noStrike" noProof="0">
                          <a:solidFill>
                            <a:schemeClr val="tx1"/>
                          </a:solidFill>
                          <a:effectLst/>
                        </a:rPr>
                        <a:t>Utilisateurs</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1 600 000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rtl="0" fontAlgn="b"/>
                      <a:r>
                        <a:rPr lang="fr-FR" sz="1200" b="0" u="none" strike="noStrike" noProof="0">
                          <a:solidFill>
                            <a:schemeClr val="tx1"/>
                          </a:solidFill>
                          <a:effectLst/>
                        </a:rPr>
                        <a:t>Ventes</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16 000 000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rtl="0" fontAlgn="b"/>
                      <a:r>
                        <a:rPr lang="fr-FR" sz="1200" b="0" u="none" strike="noStrike" noProof="0">
                          <a:solidFill>
                            <a:schemeClr val="tx1"/>
                          </a:solidFill>
                          <a:effectLst/>
                        </a:rPr>
                        <a:t>Prix moyen par vente</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75</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80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90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rtl="0" fontAlgn="b"/>
                      <a:r>
                        <a:rPr lang="fr-FR" sz="1200" b="0" u="none" strike="noStrike" noProof="0">
                          <a:solidFill>
                            <a:schemeClr val="tx1"/>
                          </a:solidFill>
                          <a:effectLst/>
                        </a:rPr>
                        <a:t>Chiffre d’affaires à 15 %</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5 625 000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48 000 000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216 000 000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rtl="0" fontAlgn="b"/>
                      <a:r>
                        <a:rPr lang="fr-FR" sz="1200" b="1" u="none" strike="noStrike" noProof="0">
                          <a:solidFill>
                            <a:schemeClr val="tx1"/>
                          </a:solidFill>
                          <a:effectLst/>
                        </a:rPr>
                        <a:t>Marge brute</a:t>
                      </a:r>
                      <a:endParaRPr lang="fr-FR" sz="1200" b="1"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1" u="none" strike="noStrike" noProof="0">
                          <a:solidFill>
                            <a:schemeClr val="tx1"/>
                          </a:solidFill>
                          <a:effectLst/>
                        </a:rPr>
                        <a:t>5 625 000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1" u="none" strike="noStrike" noProof="0">
                          <a:solidFill>
                            <a:schemeClr val="tx1"/>
                          </a:solidFill>
                          <a:effectLst/>
                        </a:rPr>
                        <a:t>48 000 000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1" u="none" strike="noStrike" noProof="0">
                          <a:solidFill>
                            <a:schemeClr val="tx1"/>
                          </a:solidFill>
                          <a:effectLst/>
                        </a:rPr>
                        <a:t>216 000 000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rtl="0" fontAlgn="b"/>
                      <a:r>
                        <a:rPr lang="fr-FR" sz="1200" b="0" u="none" strike="noStrike" noProof="0">
                          <a:solidFill>
                            <a:schemeClr val="tx1"/>
                          </a:solidFill>
                          <a:effectLst/>
                        </a:rPr>
                        <a:t>Dépenses</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rtl="0" fontAlgn="b"/>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rtl="0" fontAlgn="b"/>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Ventes et marketing</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5 062 500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38 400 000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151 200 000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70 %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Service client</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1 687 500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9 600 000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21 600 000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10 %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Développement de produit</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562 500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2 400 000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10 800 000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Recherche</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281 250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2 400 000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4 320 000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rtl="0" fontAlgn="b"/>
                      <a:r>
                        <a:rPr lang="fr-FR" sz="1200" b="1" u="none" strike="noStrike" noProof="0">
                          <a:solidFill>
                            <a:schemeClr val="tx1"/>
                          </a:solidFill>
                          <a:effectLst/>
                        </a:rPr>
                        <a:t>Total des dépenses</a:t>
                      </a:r>
                      <a:endParaRPr lang="fr-FR" sz="1200" b="1"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rtl="0" fontAlgn="b"/>
                      <a:r>
                        <a:rPr lang="fr-FR" sz="1200" b="1" u="none" strike="noStrike" noProof="0">
                          <a:solidFill>
                            <a:schemeClr val="tx1"/>
                          </a:solidFill>
                          <a:effectLst/>
                        </a:rPr>
                        <a:t>7 593 750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r>
                        <a:rPr lang="fr-FR" sz="1200" b="1" u="none" strike="noStrike" noProof="0">
                          <a:solidFill>
                            <a:schemeClr val="tx1"/>
                          </a:solidFill>
                          <a:effectLst/>
                        </a:rPr>
                        <a:t>52 800 000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r>
                        <a:rPr lang="fr-FR" sz="1200" b="1" u="none" strike="noStrike" noProof="0">
                          <a:solidFill>
                            <a:schemeClr val="tx1"/>
                          </a:solidFill>
                          <a:effectLst/>
                        </a:rPr>
                        <a:t>187 920 000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endParaRPr lang="fr-FR" sz="1200" b="0" i="0" u="none" strike="noStrike" noProof="0"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Espace réservé de la date 1">
            <a:extLst>
              <a:ext uri="{FF2B5EF4-FFF2-40B4-BE49-F238E27FC236}">
                <a16:creationId xmlns:a16="http://schemas.microsoft.com/office/drawing/2014/main" id="{F44A1DC4-19D5-48CE-B703-A27A1FE44549}"/>
              </a:ext>
            </a:extLst>
          </p:cNvPr>
          <p:cNvSpPr>
            <a:spLocks noGrp="1"/>
          </p:cNvSpPr>
          <p:nvPr>
            <p:ph type="dt" sz="half" idx="10"/>
          </p:nvPr>
        </p:nvSpPr>
        <p:spPr/>
        <p:txBody>
          <a:bodyPr rtlCol="0"/>
          <a:lstStyle/>
          <a:p>
            <a:pPr rtl="0"/>
            <a:r>
              <a:rPr lang="fr-FR"/>
              <a:t>01/07/20XX</a:t>
            </a:r>
          </a:p>
        </p:txBody>
      </p:sp>
      <p:sp>
        <p:nvSpPr>
          <p:cNvPr id="3" name="Espace réservé du pied de page 2">
            <a:extLst>
              <a:ext uri="{FF2B5EF4-FFF2-40B4-BE49-F238E27FC236}">
                <a16:creationId xmlns:a16="http://schemas.microsoft.com/office/drawing/2014/main" id="{A34FD345-CA89-4CE9-ACBA-C83FB6C5C649}"/>
              </a:ext>
            </a:extLst>
          </p:cNvPr>
          <p:cNvSpPr>
            <a:spLocks noGrp="1"/>
          </p:cNvSpPr>
          <p:nvPr>
            <p:ph type="ftr" sz="quarter" idx="11"/>
          </p:nvPr>
        </p:nvSpPr>
        <p:spPr/>
        <p:txBody>
          <a:bodyPr rtlCol="0"/>
          <a:lstStyle/>
          <a:p>
            <a:pPr rtl="0"/>
            <a:r>
              <a:rPr lang="fr-FR"/>
              <a:t>Titre de la présentation promotionnelle</a:t>
            </a:r>
          </a:p>
        </p:txBody>
      </p:sp>
      <p:sp>
        <p:nvSpPr>
          <p:cNvPr id="4" name="Espace réservé du numéro de diapositive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rtlCol="0"/>
          <a:lstStyle/>
          <a:p>
            <a:pPr rtl="0"/>
            <a:fld id="{B5CEABB6-07DC-46E8-9B57-56EC44A396E5}" type="slidenum">
              <a:rPr lang="fr-FR" smtClean="0"/>
              <a:t>16</a:t>
            </a:fld>
            <a:endParaRPr lang="fr-FR"/>
          </a:p>
        </p:txBody>
      </p:sp>
    </p:spTree>
    <p:extLst>
      <p:ext uri="{BB962C8B-B14F-4D97-AF65-F5344CB8AC3E}">
        <p14:creationId xmlns:p14="http://schemas.microsoft.com/office/powerpoint/2010/main" val="409738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rtlCol="0">
            <a:normAutofit/>
          </a:bodyPr>
          <a:lstStyle/>
          <a:p>
            <a:pPr rtl="0"/>
            <a:r>
              <a:rPr lang="fr-FR"/>
              <a:t>PRÉSENTATION DE L’ÉQUIPE</a:t>
            </a:r>
          </a:p>
        </p:txBody>
      </p:sp>
      <p:pic>
        <p:nvPicPr>
          <p:cNvPr id="93" name="Espace réservé d’image 92" descr="Membre de l’équipe&#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Espace réservé du texte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rtlCol="0"/>
          <a:lstStyle/>
          <a:p>
            <a:pPr rtl="0"/>
            <a:r>
              <a:rPr lang="fr-FR"/>
              <a:t>Takuma Hayashi</a:t>
            </a:r>
          </a:p>
        </p:txBody>
      </p:sp>
      <p:sp>
        <p:nvSpPr>
          <p:cNvPr id="17" name="Espace réservé du texte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rtlCol="0"/>
          <a:lstStyle/>
          <a:p>
            <a:pPr rtl="0"/>
            <a:r>
              <a:rPr lang="fr-FR"/>
              <a:t>Président</a:t>
            </a:r>
          </a:p>
        </p:txBody>
      </p:sp>
      <p:pic>
        <p:nvPicPr>
          <p:cNvPr id="95" name="Espace réservé d’image 94" descr="Membre de l’équipe">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27150" y="2432304"/>
            <a:ext cx="1828800" cy="1682496"/>
          </a:xfrm>
        </p:spPr>
      </p:pic>
      <p:sp>
        <p:nvSpPr>
          <p:cNvPr id="19" name="Espace réservé du texte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rtlCol="0"/>
          <a:lstStyle/>
          <a:p>
            <a:pPr rtl="0"/>
            <a:r>
              <a:rPr lang="fr-FR"/>
              <a:t>Mirjam Nilsson</a:t>
            </a:r>
          </a:p>
        </p:txBody>
      </p:sp>
      <p:sp>
        <p:nvSpPr>
          <p:cNvPr id="20" name="Espace réservé du texte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rtlCol="0"/>
          <a:lstStyle/>
          <a:p>
            <a:pPr rtl="0"/>
            <a:r>
              <a:rPr lang="fr-FR"/>
              <a:t>Président-Directeur général</a:t>
            </a:r>
          </a:p>
        </p:txBody>
      </p:sp>
      <p:pic>
        <p:nvPicPr>
          <p:cNvPr id="97" name="Espace réservé d’image 96" descr="Membre de l’équipe">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5">
            <a:extLst>
              <a:ext uri="{28A0092B-C50C-407E-A947-70E740481C1C}">
                <a14:useLocalDpi xmlns:a14="http://schemas.microsoft.com/office/drawing/2010/main" val="0"/>
              </a:ext>
            </a:extLst>
          </a:blip>
          <a:srcRect/>
          <a:stretch/>
        </p:blipFill>
        <p:spPr>
          <a:xfrm>
            <a:off x="6578864" y="2432304"/>
            <a:ext cx="1828800" cy="1682496"/>
          </a:xfrm>
        </p:spPr>
      </p:pic>
      <p:sp>
        <p:nvSpPr>
          <p:cNvPr id="22" name="Espace réservé du texte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rtlCol="0"/>
          <a:lstStyle/>
          <a:p>
            <a:pPr rtl="0"/>
            <a:r>
              <a:rPr lang="fr-FR"/>
              <a:t>Flora Berggren</a:t>
            </a:r>
          </a:p>
        </p:txBody>
      </p:sp>
      <p:sp>
        <p:nvSpPr>
          <p:cNvPr id="23" name="Espace réservé du texte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rtlCol="0"/>
          <a:lstStyle/>
          <a:p>
            <a:pPr rtl="0"/>
            <a:r>
              <a:rPr lang="fr-FR"/>
              <a:t>Directeur des opérations</a:t>
            </a:r>
          </a:p>
        </p:txBody>
      </p:sp>
      <p:pic>
        <p:nvPicPr>
          <p:cNvPr id="99" name="Espace réservé d’image 98" descr="Membre de l’équipe">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a:stretch/>
        </p:blipFill>
        <p:spPr>
          <a:xfrm>
            <a:off x="9302512" y="2432304"/>
            <a:ext cx="1828800" cy="1682496"/>
          </a:xfrm>
        </p:spPr>
      </p:pic>
      <p:sp>
        <p:nvSpPr>
          <p:cNvPr id="44" name="Espace réservé du texte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rtlCol="0"/>
          <a:lstStyle/>
          <a:p>
            <a:pPr rtl="0"/>
            <a:r>
              <a:rPr lang="fr-FR"/>
              <a:t>Rajesh Santoshi</a:t>
            </a:r>
          </a:p>
        </p:txBody>
      </p:sp>
      <p:sp>
        <p:nvSpPr>
          <p:cNvPr id="45" name="Espace réservé du texte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rtlCol="0"/>
          <a:lstStyle/>
          <a:p>
            <a:pPr rtl="0"/>
            <a:r>
              <a:rPr lang="fr-FR"/>
              <a:t>Vice-Président du marketing</a:t>
            </a:r>
          </a:p>
        </p:txBody>
      </p:sp>
      <p:sp>
        <p:nvSpPr>
          <p:cNvPr id="3" name="Espace réservé de la date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4" name="Espace réservé du pied de page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5" name="Espace réservé du numéro de diapositive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17</a:t>
            </a:fld>
            <a:endParaRPr lang="fr-FR"/>
          </a:p>
        </p:txBody>
      </p:sp>
    </p:spTree>
    <p:extLst>
      <p:ext uri="{BB962C8B-B14F-4D97-AF65-F5344CB8AC3E}">
        <p14:creationId xmlns:p14="http://schemas.microsoft.com/office/powerpoint/2010/main" val="187751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rtlCol="0"/>
          <a:lstStyle/>
          <a:p>
            <a:pPr rtl="0"/>
            <a:r>
              <a:rPr lang="fr-FR"/>
              <a:t>RENCONTREZ L’ÉQUIPE COMPLÈTE</a:t>
            </a:r>
          </a:p>
        </p:txBody>
      </p:sp>
      <p:pic>
        <p:nvPicPr>
          <p:cNvPr id="38" name="Espace réservé d’image 37" descr="Membre de l’équipe">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Espace réservé du texte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rtlCol="0"/>
          <a:lstStyle/>
          <a:p>
            <a:pPr rtl="0"/>
            <a:r>
              <a:rPr lang="fr-FR"/>
              <a:t>Takuma Hayashi</a:t>
            </a:r>
          </a:p>
        </p:txBody>
      </p:sp>
      <p:sp>
        <p:nvSpPr>
          <p:cNvPr id="6" name="Espace réservé du texte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rtlCol="0"/>
          <a:lstStyle/>
          <a:p>
            <a:pPr rtl="0"/>
            <a:r>
              <a:rPr lang="fr-FR"/>
              <a:t>Président</a:t>
            </a:r>
          </a:p>
        </p:txBody>
      </p:sp>
      <p:pic>
        <p:nvPicPr>
          <p:cNvPr id="62" name="Espace réservé d’image 61" descr="Membre de l’équipe&#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4">
            <a:extLst>
              <a:ext uri="{28A0092B-C50C-407E-A947-70E740481C1C}">
                <a14:useLocalDpi xmlns:a14="http://schemas.microsoft.com/office/drawing/2010/main" val="0"/>
              </a:ext>
            </a:extLst>
          </a:blip>
          <a:srcRect/>
          <a:stretch/>
        </p:blipFill>
        <p:spPr>
          <a:xfrm>
            <a:off x="1056132" y="4227957"/>
            <a:ext cx="1691640" cy="1325880"/>
          </a:xfrm>
        </p:spPr>
      </p:pic>
      <p:sp>
        <p:nvSpPr>
          <p:cNvPr id="19" name="Espace réservé du texte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rtlCol="0"/>
          <a:lstStyle/>
          <a:p>
            <a:pPr rtl="0"/>
            <a:r>
              <a:rPr lang="fr-FR"/>
              <a:t>Graham Barnes</a:t>
            </a:r>
          </a:p>
        </p:txBody>
      </p:sp>
      <p:sp>
        <p:nvSpPr>
          <p:cNvPr id="20" name="Espace réservé du texte 19">
            <a:extLst>
              <a:ext uri="{FF2B5EF4-FFF2-40B4-BE49-F238E27FC236}">
                <a16:creationId xmlns:a16="http://schemas.microsoft.com/office/drawing/2014/main" id="{703BC333-B5A1-4CAB-8B3E-6FF488937DF7}"/>
              </a:ext>
            </a:extLst>
          </p:cNvPr>
          <p:cNvSpPr>
            <a:spLocks noGrp="1"/>
          </p:cNvSpPr>
          <p:nvPr>
            <p:ph type="body" sz="quarter" idx="26"/>
          </p:nvPr>
        </p:nvSpPr>
        <p:spPr>
          <a:xfrm>
            <a:off x="499872" y="5987343"/>
            <a:ext cx="2804160" cy="228600"/>
          </a:xfrm>
        </p:spPr>
        <p:txBody>
          <a:bodyPr rtlCol="0"/>
          <a:lstStyle/>
          <a:p>
            <a:pPr rtl="0"/>
            <a:r>
              <a:rPr lang="fr-FR"/>
              <a:t>Vice-Président de produit</a:t>
            </a:r>
          </a:p>
        </p:txBody>
      </p:sp>
      <p:pic>
        <p:nvPicPr>
          <p:cNvPr id="48" name="Espace réservé d’image 47" descr="Membre de l’équipe">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a:stretch/>
        </p:blipFill>
        <p:spPr>
          <a:xfrm>
            <a:off x="3854455" y="1913382"/>
            <a:ext cx="1691640" cy="1325880"/>
          </a:xfrm>
        </p:spPr>
      </p:pic>
      <p:sp>
        <p:nvSpPr>
          <p:cNvPr id="8" name="Espace réservé du texte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rtlCol="0"/>
          <a:lstStyle/>
          <a:p>
            <a:pPr rtl="0"/>
            <a:r>
              <a:rPr lang="fr-FR"/>
              <a:t>Mirjam Nilsson</a:t>
            </a:r>
          </a:p>
        </p:txBody>
      </p:sp>
      <p:sp>
        <p:nvSpPr>
          <p:cNvPr id="11" name="Espace réservé du texte 10">
            <a:extLst>
              <a:ext uri="{FF2B5EF4-FFF2-40B4-BE49-F238E27FC236}">
                <a16:creationId xmlns:a16="http://schemas.microsoft.com/office/drawing/2014/main" id="{AD05ACEF-C334-4BDD-A058-5987B17D0C41}"/>
              </a:ext>
            </a:extLst>
          </p:cNvPr>
          <p:cNvSpPr>
            <a:spLocks noGrp="1"/>
          </p:cNvSpPr>
          <p:nvPr>
            <p:ph type="body" sz="quarter" idx="17"/>
          </p:nvPr>
        </p:nvSpPr>
        <p:spPr>
          <a:xfrm>
            <a:off x="3331151" y="3695369"/>
            <a:ext cx="2737730" cy="228600"/>
          </a:xfrm>
        </p:spPr>
        <p:txBody>
          <a:bodyPr rtlCol="0"/>
          <a:lstStyle/>
          <a:p>
            <a:pPr rtl="0"/>
            <a:r>
              <a:rPr lang="fr-FR"/>
              <a:t>Président-Directeur général</a:t>
            </a:r>
          </a:p>
        </p:txBody>
      </p:sp>
      <p:pic>
        <p:nvPicPr>
          <p:cNvPr id="64" name="Espace réservé d’image 63" descr="Membre de l’équipe&#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6">
            <a:extLst>
              <a:ext uri="{28A0092B-C50C-407E-A947-70E740481C1C}">
                <a14:useLocalDpi xmlns:a14="http://schemas.microsoft.com/office/drawing/2010/main" val="0"/>
              </a:ext>
            </a:extLst>
          </a:blip>
          <a:srcRect/>
          <a:stretch/>
        </p:blipFill>
        <p:spPr>
          <a:xfrm>
            <a:off x="3854196" y="4227957"/>
            <a:ext cx="1691640" cy="1325880"/>
          </a:xfrm>
        </p:spPr>
      </p:pic>
      <p:sp>
        <p:nvSpPr>
          <p:cNvPr id="22" name="Espace réservé du texte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rtlCol="0"/>
          <a:lstStyle/>
          <a:p>
            <a:pPr rtl="0"/>
            <a:r>
              <a:rPr lang="fr-FR"/>
              <a:t>Rowan Murphy</a:t>
            </a:r>
          </a:p>
        </p:txBody>
      </p:sp>
      <p:sp>
        <p:nvSpPr>
          <p:cNvPr id="23" name="Espace réservé du texte 22">
            <a:extLst>
              <a:ext uri="{FF2B5EF4-FFF2-40B4-BE49-F238E27FC236}">
                <a16:creationId xmlns:a16="http://schemas.microsoft.com/office/drawing/2014/main" id="{7D6C9287-443E-4228-8A38-5F800E59D2B3}"/>
              </a:ext>
            </a:extLst>
          </p:cNvPr>
          <p:cNvSpPr>
            <a:spLocks noGrp="1"/>
          </p:cNvSpPr>
          <p:nvPr>
            <p:ph type="body" sz="quarter" idx="29"/>
          </p:nvPr>
        </p:nvSpPr>
        <p:spPr>
          <a:xfrm>
            <a:off x="3304032" y="5989320"/>
            <a:ext cx="2791968" cy="228600"/>
          </a:xfrm>
        </p:spPr>
        <p:txBody>
          <a:bodyPr rtlCol="0"/>
          <a:lstStyle/>
          <a:p>
            <a:pPr rtl="0"/>
            <a:r>
              <a:rPr lang="fr-FR"/>
              <a:t>Spécialiste du référencement</a:t>
            </a:r>
          </a:p>
        </p:txBody>
      </p:sp>
      <p:pic>
        <p:nvPicPr>
          <p:cNvPr id="50" name="Espace réservé d’image 49" descr="Membre de l’équipe">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7">
            <a:extLst>
              <a:ext uri="{28A0092B-C50C-407E-A947-70E740481C1C}">
                <a14:useLocalDpi xmlns:a14="http://schemas.microsoft.com/office/drawing/2010/main" val="0"/>
              </a:ext>
            </a:extLst>
          </a:blip>
          <a:srcRect/>
          <a:stretch/>
        </p:blipFill>
        <p:spPr>
          <a:xfrm>
            <a:off x="6652778" y="1913382"/>
            <a:ext cx="1691640" cy="1325880"/>
          </a:xfrm>
        </p:spPr>
      </p:pic>
      <p:sp>
        <p:nvSpPr>
          <p:cNvPr id="13" name="Espace réservé du texte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rtlCol="0"/>
          <a:lstStyle/>
          <a:p>
            <a:pPr rtl="0"/>
            <a:r>
              <a:rPr lang="fr-FR"/>
              <a:t>Flora Berggren</a:t>
            </a:r>
          </a:p>
        </p:txBody>
      </p:sp>
      <p:sp>
        <p:nvSpPr>
          <p:cNvPr id="14" name="Espace réservé du texte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rtlCol="0"/>
          <a:lstStyle/>
          <a:p>
            <a:pPr rtl="0"/>
            <a:r>
              <a:rPr lang="fr-FR"/>
              <a:t>Directeur des opérations</a:t>
            </a:r>
          </a:p>
        </p:txBody>
      </p:sp>
      <p:pic>
        <p:nvPicPr>
          <p:cNvPr id="66" name="Espace réservé d’image 65" descr="Membre de l’équipe&#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2260" y="4227957"/>
            <a:ext cx="1691640" cy="1325880"/>
          </a:xfrm>
        </p:spPr>
      </p:pic>
      <p:sp>
        <p:nvSpPr>
          <p:cNvPr id="25" name="Espace réservé du texte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rtlCol="0"/>
          <a:lstStyle/>
          <a:p>
            <a:pPr rtl="0"/>
            <a:r>
              <a:rPr lang="fr-FR"/>
              <a:t>Elizabeth Moore</a:t>
            </a:r>
          </a:p>
        </p:txBody>
      </p:sp>
      <p:sp>
        <p:nvSpPr>
          <p:cNvPr id="26" name="Espace réservé du texte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rtlCol="0"/>
          <a:lstStyle/>
          <a:p>
            <a:pPr rtl="0"/>
            <a:r>
              <a:rPr lang="fr-FR"/>
              <a:t>Concepteur de produit</a:t>
            </a:r>
          </a:p>
        </p:txBody>
      </p:sp>
      <p:pic>
        <p:nvPicPr>
          <p:cNvPr id="52" name="Espace réservé d’image 51" descr="Membre de l’équipe&#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9">
            <a:extLst>
              <a:ext uri="{28A0092B-C50C-407E-A947-70E740481C1C}">
                <a14:useLocalDpi xmlns:a14="http://schemas.microsoft.com/office/drawing/2010/main" val="0"/>
              </a:ext>
            </a:extLst>
          </a:blip>
          <a:srcRect/>
          <a:stretch/>
        </p:blipFill>
        <p:spPr>
          <a:xfrm>
            <a:off x="9451102" y="1913382"/>
            <a:ext cx="1691640" cy="1325880"/>
          </a:xfrm>
        </p:spPr>
      </p:pic>
      <p:sp>
        <p:nvSpPr>
          <p:cNvPr id="16" name="Espace réservé du texte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rtlCol="0"/>
          <a:lstStyle/>
          <a:p>
            <a:pPr rtl="0"/>
            <a:r>
              <a:rPr lang="fr-FR"/>
              <a:t>Rajesh Santoshi</a:t>
            </a:r>
          </a:p>
        </p:txBody>
      </p:sp>
      <p:sp>
        <p:nvSpPr>
          <p:cNvPr id="17" name="Espace réservé du texte 16">
            <a:extLst>
              <a:ext uri="{FF2B5EF4-FFF2-40B4-BE49-F238E27FC236}">
                <a16:creationId xmlns:a16="http://schemas.microsoft.com/office/drawing/2014/main" id="{659E9C43-EECB-4906-9BC1-A8F8195FDCAD}"/>
              </a:ext>
            </a:extLst>
          </p:cNvPr>
          <p:cNvSpPr>
            <a:spLocks noGrp="1"/>
          </p:cNvSpPr>
          <p:nvPr>
            <p:ph type="body" sz="quarter" idx="23"/>
          </p:nvPr>
        </p:nvSpPr>
        <p:spPr>
          <a:xfrm>
            <a:off x="8927279" y="3695369"/>
            <a:ext cx="2737730" cy="228600"/>
          </a:xfrm>
        </p:spPr>
        <p:txBody>
          <a:bodyPr rtlCol="0"/>
          <a:lstStyle/>
          <a:p>
            <a:pPr rtl="0"/>
            <a:r>
              <a:rPr lang="fr-FR"/>
              <a:t>Vice-Président du marketing</a:t>
            </a:r>
          </a:p>
        </p:txBody>
      </p:sp>
      <p:pic>
        <p:nvPicPr>
          <p:cNvPr id="68" name="Espace réservé d’image 67" descr="Membre de l’équipe&#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10">
            <a:extLst>
              <a:ext uri="{28A0092B-C50C-407E-A947-70E740481C1C}">
                <a14:useLocalDpi xmlns:a14="http://schemas.microsoft.com/office/drawing/2010/main" val="0"/>
              </a:ext>
            </a:extLst>
          </a:blip>
          <a:srcRect/>
          <a:stretch/>
        </p:blipFill>
        <p:spPr>
          <a:xfrm>
            <a:off x="9450324" y="4227957"/>
            <a:ext cx="1691640" cy="1325880"/>
          </a:xfrm>
        </p:spPr>
      </p:pic>
      <p:sp>
        <p:nvSpPr>
          <p:cNvPr id="28" name="Espace réservé du texte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rtlCol="0"/>
          <a:lstStyle/>
          <a:p>
            <a:pPr rtl="0"/>
            <a:r>
              <a:rPr lang="fr-FR"/>
              <a:t>Robin Kline</a:t>
            </a:r>
          </a:p>
        </p:txBody>
      </p:sp>
      <p:sp>
        <p:nvSpPr>
          <p:cNvPr id="35" name="Espace réservé du texte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rtlCol="0"/>
          <a:lstStyle/>
          <a:p>
            <a:pPr rtl="0"/>
            <a:r>
              <a:rPr lang="fr-FR"/>
              <a:t>Développeur de contenu</a:t>
            </a:r>
          </a:p>
        </p:txBody>
      </p:sp>
      <p:sp>
        <p:nvSpPr>
          <p:cNvPr id="3" name="Espace réservé de la date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4" name="Espace réservé du pied de page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150" name="Espace réservé du numéro de diapositive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18</a:t>
            </a:fld>
            <a:endParaRPr lang="fr-FR"/>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rtlCol="0"/>
          <a:lstStyle/>
          <a:p>
            <a:pPr rtl="0"/>
            <a:r>
              <a:rPr lang="fr-FR" dirty="0"/>
              <a:t>FINANCEMENT</a:t>
            </a:r>
          </a:p>
        </p:txBody>
      </p:sp>
      <p:graphicFrame>
        <p:nvGraphicFramePr>
          <p:cNvPr id="56" name="Espace réservé du contenu 55" descr="Graphique en secteurs">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335444295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2" name="Espace réservé du texte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rtlCol="0"/>
          <a:lstStyle/>
          <a:p>
            <a:pPr rtl="0"/>
            <a:r>
              <a:rPr lang="fr-FR" dirty="0"/>
              <a:t>Propriétés</a:t>
            </a:r>
          </a:p>
        </p:txBody>
      </p:sp>
      <p:sp>
        <p:nvSpPr>
          <p:cNvPr id="34" name="Espace réservé du texte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rtlCol="0"/>
          <a:lstStyle/>
          <a:p>
            <a:pPr rtl="0"/>
            <a:r>
              <a:rPr lang="fr-FR" dirty="0"/>
              <a:t>12 000 €</a:t>
            </a:r>
          </a:p>
        </p:txBody>
      </p:sp>
      <p:sp>
        <p:nvSpPr>
          <p:cNvPr id="23" name="Espace réservé du texte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rtlCol="0"/>
          <a:lstStyle/>
          <a:p>
            <a:pPr rtl="0"/>
            <a:r>
              <a:rPr lang="fr-FR" dirty="0"/>
              <a:t>Revenus provenant de la location de biens</a:t>
            </a:r>
          </a:p>
        </p:txBody>
      </p:sp>
      <p:graphicFrame>
        <p:nvGraphicFramePr>
          <p:cNvPr id="59" name="Espace réservé du contenu 58" descr="Graphique en secteurs&#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729849353"/>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25" name="Espace réservé du texte 24">
            <a:extLst>
              <a:ext uri="{FF2B5EF4-FFF2-40B4-BE49-F238E27FC236}">
                <a16:creationId xmlns:a16="http://schemas.microsoft.com/office/drawing/2014/main" id="{43F6CB49-6C64-4681-9E98-E3A2C31ADCCB}"/>
              </a:ext>
            </a:extLst>
          </p:cNvPr>
          <p:cNvSpPr>
            <a:spLocks noGrp="1"/>
          </p:cNvSpPr>
          <p:nvPr>
            <p:ph type="body" sz="quarter" idx="23"/>
          </p:nvPr>
        </p:nvSpPr>
        <p:spPr>
          <a:xfrm>
            <a:off x="3050435" y="3886200"/>
            <a:ext cx="3316182" cy="548640"/>
          </a:xfrm>
        </p:spPr>
        <p:txBody>
          <a:bodyPr rtlCol="0"/>
          <a:lstStyle/>
          <a:p>
            <a:pPr rtl="0"/>
            <a:r>
              <a:rPr lang="fr-FR" dirty="0"/>
              <a:t>INVESTISSEMENTS EN CAPITAL</a:t>
            </a:r>
          </a:p>
        </p:txBody>
      </p:sp>
      <p:sp>
        <p:nvSpPr>
          <p:cNvPr id="35" name="Espace réservé du texte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rtlCol="0"/>
          <a:lstStyle/>
          <a:p>
            <a:pPr rtl="0"/>
            <a:r>
              <a:rPr lang="fr-FR" dirty="0"/>
              <a:t>14 000 €</a:t>
            </a:r>
          </a:p>
        </p:txBody>
      </p:sp>
      <p:sp>
        <p:nvSpPr>
          <p:cNvPr id="26" name="Espace réservé du texte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rtlCol="0"/>
          <a:lstStyle/>
          <a:p>
            <a:pPr rtl="0"/>
            <a:r>
              <a:rPr lang="fr-FR" dirty="0"/>
              <a:t>Montant obtenu via d’autres investisseurs</a:t>
            </a:r>
          </a:p>
        </p:txBody>
      </p:sp>
      <p:graphicFrame>
        <p:nvGraphicFramePr>
          <p:cNvPr id="62" name="Espace réservé du contenu 61" descr="Graphique en secteurs&#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288928124"/>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31" name="Espace réservé du texte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rtlCol="0"/>
          <a:lstStyle/>
          <a:p>
            <a:pPr rtl="0"/>
            <a:r>
              <a:rPr lang="fr-FR" dirty="0"/>
              <a:t>LIQUIDITÉS</a:t>
            </a:r>
          </a:p>
        </p:txBody>
      </p:sp>
      <p:sp>
        <p:nvSpPr>
          <p:cNvPr id="53" name="Espace réservé du texte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rtlCol="0"/>
          <a:lstStyle/>
          <a:p>
            <a:pPr rtl="0"/>
            <a:r>
              <a:rPr lang="fr-FR" dirty="0"/>
              <a:t>32 000 €</a:t>
            </a:r>
          </a:p>
        </p:txBody>
      </p:sp>
      <p:sp>
        <p:nvSpPr>
          <p:cNvPr id="32" name="Espace réservé du texte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rtlCol="0"/>
          <a:lstStyle/>
          <a:p>
            <a:pPr rtl="0"/>
            <a:r>
              <a:rPr lang="fr-FR" noProof="1"/>
              <a:t>Liquidités dont nous disposons</a:t>
            </a:r>
          </a:p>
        </p:txBody>
      </p:sp>
      <p:graphicFrame>
        <p:nvGraphicFramePr>
          <p:cNvPr id="65" name="Espace réservé du contenu 64" descr="Graphique en secteurs">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397578771"/>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6"/>
          </a:graphicData>
        </a:graphic>
      </p:graphicFrame>
      <p:sp>
        <p:nvSpPr>
          <p:cNvPr id="28" name="Espace réservé du texte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rtlCol="0"/>
          <a:lstStyle/>
          <a:p>
            <a:pPr rtl="0"/>
            <a:r>
              <a:rPr lang="fr-FR" dirty="0"/>
              <a:t>ACTIONS</a:t>
            </a:r>
          </a:p>
        </p:txBody>
      </p:sp>
      <p:sp>
        <p:nvSpPr>
          <p:cNvPr id="36" name="Espace réservé du texte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rtlCol="0"/>
          <a:lstStyle/>
          <a:p>
            <a:pPr rtl="0"/>
            <a:r>
              <a:rPr lang="fr-FR" dirty="0"/>
              <a:t>82 000 €</a:t>
            </a:r>
          </a:p>
        </p:txBody>
      </p:sp>
      <p:sp>
        <p:nvSpPr>
          <p:cNvPr id="29" name="Espace réservé du texte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rtlCol="0"/>
          <a:lstStyle/>
          <a:p>
            <a:pPr rtl="0"/>
            <a:r>
              <a:rPr lang="fr-FR" dirty="0"/>
              <a:t>Nombre d’actions converties en euros</a:t>
            </a:r>
          </a:p>
        </p:txBody>
      </p:sp>
      <p:sp>
        <p:nvSpPr>
          <p:cNvPr id="3" name="Espace réservé de la date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rtlCol="0"/>
          <a:lstStyle/>
          <a:p>
            <a:pPr rtl="0"/>
            <a:r>
              <a:rPr lang="fr-FR" dirty="0"/>
              <a:t>01/07/20XX</a:t>
            </a:r>
          </a:p>
        </p:txBody>
      </p:sp>
      <p:sp>
        <p:nvSpPr>
          <p:cNvPr id="4" name="Espace réservé du pied de page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rtlCol="0"/>
          <a:lstStyle/>
          <a:p>
            <a:pPr rtl="0"/>
            <a:r>
              <a:rPr lang="fr-FR" dirty="0"/>
              <a:t>Titre de la présentation promotionnelle</a:t>
            </a:r>
          </a:p>
        </p:txBody>
      </p:sp>
      <p:sp>
        <p:nvSpPr>
          <p:cNvPr id="5" name="Espace réservé du numéro de diapositive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19</a:t>
            </a:fld>
            <a:endParaRPr lang="fr-FR" dirty="0"/>
          </a:p>
        </p:txBody>
      </p:sp>
    </p:spTree>
    <p:extLst>
      <p:ext uri="{BB962C8B-B14F-4D97-AF65-F5344CB8AC3E}">
        <p14:creationId xmlns:p14="http://schemas.microsoft.com/office/powerpoint/2010/main" val="415792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rtlCol="0">
            <a:normAutofit/>
          </a:bodyPr>
          <a:lstStyle/>
          <a:p>
            <a:pPr rtl="0"/>
            <a:r>
              <a:rPr lang="fr-FR"/>
              <a:t>À PROPOS</a:t>
            </a:r>
          </a:p>
        </p:txBody>
      </p:sp>
      <p:sp>
        <p:nvSpPr>
          <p:cNvPr id="3" name="Sous-titr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1"/>
            <a:ext cx="4417464" cy="3140067"/>
          </a:xfrm>
        </p:spPr>
        <p:txBody>
          <a:bodyPr vert="horz" lIns="91440" tIns="45720" rIns="91440" bIns="45720" rtlCol="0" anchor="t">
            <a:normAutofit/>
          </a:bodyPr>
          <a:lstStyle/>
          <a:p>
            <a:pPr rtl="0"/>
            <a:r>
              <a:rPr lang="fr-FR"/>
              <a:t>Chez Contoso, nous sommes une société d’architecture spécialisée dans l’architecture commerciale. Notre objectif est de favoriser la réflexion collaborative afin de favoriser l’innovation en matière d’espace de travail. En bouclant la boucle et en tirant parti de bâtiments commerciaux plus écologiques, nous aidons les entreprises à se développer et à favoriser l'état d'esprit des consommateurs.</a:t>
            </a:r>
          </a:p>
        </p:txBody>
      </p:sp>
      <p:sp>
        <p:nvSpPr>
          <p:cNvPr id="10" name="Espace réservé de la date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rtlCol="0"/>
          <a:lstStyle/>
          <a:p>
            <a:pPr rtl="0"/>
            <a:r>
              <a:rPr lang="fr-FR"/>
              <a:t>01/07/20XX</a:t>
            </a:r>
          </a:p>
        </p:txBody>
      </p:sp>
      <p:sp>
        <p:nvSpPr>
          <p:cNvPr id="988" name="Espace réservé du pied de page 4">
            <a:extLst>
              <a:ext uri="{FF2B5EF4-FFF2-40B4-BE49-F238E27FC236}">
                <a16:creationId xmlns:a16="http://schemas.microsoft.com/office/drawing/2014/main" id="{913B4A80-6C83-FB4C-8D49-B81A9804DEC0}"/>
              </a:ext>
            </a:extLst>
          </p:cNvPr>
          <p:cNvSpPr>
            <a:spLocks noGrp="1"/>
          </p:cNvSpPr>
          <p:nvPr>
            <p:ph type="ftr" sz="quarter" idx="11"/>
          </p:nvPr>
        </p:nvSpPr>
        <p:spPr>
          <a:xfrm>
            <a:off x="4568675" y="6356350"/>
            <a:ext cx="2743200" cy="365125"/>
          </a:xfrm>
        </p:spPr>
        <p:txBody>
          <a:bodyPr rtlCol="0"/>
          <a:lstStyle/>
          <a:p>
            <a:pPr rtl="0"/>
            <a:r>
              <a:rPr lang="fr-FR" dirty="0"/>
              <a:t>Titre de la présentation promotionnelle</a:t>
            </a:r>
          </a:p>
        </p:txBody>
      </p:sp>
      <p:sp>
        <p:nvSpPr>
          <p:cNvPr id="15" name="Espace réservé du numéro de diapositive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2</a:t>
            </a:fld>
            <a:endParaRPr lang="fr-FR"/>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rtlCol="0"/>
          <a:lstStyle/>
          <a:p>
            <a:pPr rtl="0"/>
            <a:r>
              <a:rPr lang="fr-FR"/>
              <a:t>SYNTHÈSE</a:t>
            </a:r>
          </a:p>
        </p:txBody>
      </p:sp>
      <p:sp>
        <p:nvSpPr>
          <p:cNvPr id="4" name="Espace réservé de la date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rtlCol="0"/>
          <a:lstStyle/>
          <a:p>
            <a:pPr rtl="0"/>
            <a:r>
              <a:rPr lang="fr-FR"/>
              <a:t>1/7/20XX</a:t>
            </a:r>
          </a:p>
        </p:txBody>
      </p:sp>
      <p:sp>
        <p:nvSpPr>
          <p:cNvPr id="5" name="Espace réservé du pied de page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26" name="Espace réservé du numéro de diapositive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20</a:t>
            </a:fld>
            <a:endParaRPr lang="fr-FR"/>
          </a:p>
        </p:txBody>
      </p:sp>
      <p:sp>
        <p:nvSpPr>
          <p:cNvPr id="3" name="Espace réservé du contenu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5" y="2816352"/>
            <a:ext cx="4829827" cy="3234070"/>
          </a:xfrm>
        </p:spPr>
        <p:txBody>
          <a:bodyPr vert="horz" lIns="91440" tIns="45720" rIns="91440" bIns="45720" rtlCol="0" anchor="t">
            <a:normAutofit/>
          </a:bodyPr>
          <a:lstStyle/>
          <a:p>
            <a:pPr rtl="0"/>
            <a:r>
              <a:rPr lang="fr-FR"/>
              <a:t>Chez Contoso, nous nous donnons toujours à 110 %. En utilisant des méthodes de construction efficaces en matière d’énergie, nous aidons les entreprises commerciales à croître et à favoriser un esprit de premier consommateur. Nous sommes en pleine croissance grâce à notre connaissance du marché et à l’excellente équipe qui travaille sur notre produit. Comme le dit notre PDG, « La rentabilité provient des changements effectués dans notre façon de travailler. »</a:t>
            </a:r>
          </a:p>
          <a:p>
            <a:pPr rtl="0"/>
            <a:endParaRPr lang="fr-FR"/>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r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rtlCol="0"/>
          <a:lstStyle/>
          <a:p>
            <a:pPr rtl="0"/>
            <a:r>
              <a:rPr lang="fr-FR"/>
              <a:t>MERCI</a:t>
            </a:r>
          </a:p>
        </p:txBody>
      </p:sp>
      <p:sp>
        <p:nvSpPr>
          <p:cNvPr id="37" name="Espace réservé du texte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rtlCol="0"/>
          <a:lstStyle/>
          <a:p>
            <a:pPr rtl="0"/>
            <a:r>
              <a:rPr lang="fr-FR"/>
              <a:t>Mirjam Nilsson​</a:t>
            </a:r>
          </a:p>
          <a:p>
            <a:pPr rtl="0"/>
            <a:r>
              <a:rPr lang="fr-FR"/>
              <a:t>206-555-0146</a:t>
            </a:r>
          </a:p>
          <a:p>
            <a:pPr rtl="0"/>
            <a:r>
              <a:rPr lang="fr-FR"/>
              <a:t>sacha@contoso.com</a:t>
            </a:r>
          </a:p>
          <a:p>
            <a:pPr rtl="0"/>
            <a:r>
              <a:rPr lang="fr-FR"/>
              <a:t>www.contoso.com</a:t>
            </a:r>
          </a:p>
        </p:txBody>
      </p:sp>
      <p:sp>
        <p:nvSpPr>
          <p:cNvPr id="4" name="Espace réservé de la date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rtlCol="0"/>
          <a:lstStyle/>
          <a:p>
            <a:pPr rtl="0"/>
            <a:r>
              <a:rPr lang="fr-FR"/>
              <a:t>1/7/20XX</a:t>
            </a:r>
          </a:p>
        </p:txBody>
      </p:sp>
      <p:sp>
        <p:nvSpPr>
          <p:cNvPr id="5" name="Espace réservé du pied de page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6" name="Espace réservé du numéro de diapositive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21</a:t>
            </a:fld>
            <a:endParaRPr lang="fr-FR"/>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rtlCol="0">
            <a:normAutofit/>
          </a:bodyPr>
          <a:lstStyle/>
          <a:p>
            <a:pPr rtl="0"/>
            <a:r>
              <a:rPr lang="fr-FR" dirty="0"/>
              <a:t>PROBLÈME</a:t>
            </a:r>
          </a:p>
        </p:txBody>
      </p:sp>
      <p:sp>
        <p:nvSpPr>
          <p:cNvPr id="4" name="Espace réservé du texte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rtlCol="0">
            <a:noAutofit/>
          </a:bodyPr>
          <a:lstStyle/>
          <a:p>
            <a:pPr rtl="0"/>
            <a:r>
              <a:rPr lang="fr-FR"/>
              <a:t>MARCHÉ À PRENDRE</a:t>
            </a:r>
          </a:p>
        </p:txBody>
      </p:sp>
      <p:sp>
        <p:nvSpPr>
          <p:cNvPr id="3" name="Espace réservé du contenu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a:bodyPr>
          <a:lstStyle/>
          <a:p>
            <a:pPr rtl="0"/>
            <a:r>
              <a:rPr lang="fr-FR" dirty="0"/>
              <a:t>L’agriculture biologique continue d’être axée sur le consommateur, mais nous constatons une offre insuffisante de ces produits pour le marché</a:t>
            </a:r>
          </a:p>
        </p:txBody>
      </p:sp>
      <p:sp>
        <p:nvSpPr>
          <p:cNvPr id="17" name="Espace réservé du texte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rtlCol="0">
            <a:noAutofit/>
          </a:bodyPr>
          <a:lstStyle/>
          <a:p>
            <a:pPr rtl="0"/>
            <a:r>
              <a:rPr lang="fr-FR"/>
              <a:t>CLIENTS</a:t>
            </a:r>
          </a:p>
        </p:txBody>
      </p:sp>
      <p:sp>
        <p:nvSpPr>
          <p:cNvPr id="16" name="Espace réservé du texte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9"/>
            <a:ext cx="3657600" cy="1188720"/>
          </a:xfrm>
        </p:spPr>
        <p:txBody>
          <a:bodyPr rtlCol="0">
            <a:normAutofit/>
          </a:bodyPr>
          <a:lstStyle/>
          <a:p>
            <a:pPr rtl="0"/>
            <a:r>
              <a:rPr lang="fr-FR" dirty="0"/>
              <a:t>Une augmentation de 25 % des bâtiments qui sont économiques en énergie prouve l’intérêt des consommateurs pour une conception de bâtiment plus verte</a:t>
            </a:r>
          </a:p>
        </p:txBody>
      </p:sp>
      <p:sp>
        <p:nvSpPr>
          <p:cNvPr id="43" name="Espace réservé du texte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5123140"/>
            <a:ext cx="3657600" cy="365760"/>
          </a:xfrm>
        </p:spPr>
        <p:txBody>
          <a:bodyPr rtlCol="0">
            <a:noAutofit/>
          </a:bodyPr>
          <a:lstStyle/>
          <a:p>
            <a:pPr rtl="0"/>
            <a:r>
              <a:rPr lang="fr-FR"/>
              <a:t>DONNÉES FINANCIÈRES</a:t>
            </a:r>
          </a:p>
        </p:txBody>
      </p:sp>
      <p:sp>
        <p:nvSpPr>
          <p:cNvPr id="54" name="Espace réservé du texte 53">
            <a:extLst>
              <a:ext uri="{FF2B5EF4-FFF2-40B4-BE49-F238E27FC236}">
                <a16:creationId xmlns:a16="http://schemas.microsoft.com/office/drawing/2014/main" id="{06DACBCE-9D57-4573-95D4-37705F53F35C}"/>
              </a:ext>
            </a:extLst>
          </p:cNvPr>
          <p:cNvSpPr>
            <a:spLocks noGrp="1"/>
          </p:cNvSpPr>
          <p:nvPr>
            <p:ph type="body" sz="quarter" idx="21"/>
          </p:nvPr>
        </p:nvSpPr>
        <p:spPr>
          <a:xfrm>
            <a:off x="869312" y="5532210"/>
            <a:ext cx="3657600" cy="822960"/>
          </a:xfrm>
        </p:spPr>
        <p:txBody>
          <a:bodyPr rtlCol="0"/>
          <a:lstStyle/>
          <a:p>
            <a:pPr rtl="0"/>
            <a:r>
              <a:rPr lang="fr-FR" dirty="0"/>
              <a:t>Les ventes d’architecture commerciale ont augmenté de 10 millions d’euros en 2020</a:t>
            </a:r>
          </a:p>
        </p:txBody>
      </p:sp>
      <p:sp>
        <p:nvSpPr>
          <p:cNvPr id="19" name="Espace réservé du texte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rtlCol="0">
            <a:noAutofit/>
          </a:bodyPr>
          <a:lstStyle/>
          <a:p>
            <a:pPr rtl="0"/>
            <a:r>
              <a:rPr lang="fr-FR"/>
              <a:t>COÛTS</a:t>
            </a:r>
          </a:p>
        </p:txBody>
      </p:sp>
      <p:sp>
        <p:nvSpPr>
          <p:cNvPr id="18" name="Espace réservé du texte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rtlCol="0"/>
          <a:lstStyle/>
          <a:p>
            <a:pPr rtl="0"/>
            <a:r>
              <a:rPr lang="fr-FR" dirty="0"/>
              <a:t>Perte de ventes en ne proposant pas d'alternatives plus écologiques aux matériaux de construction</a:t>
            </a:r>
          </a:p>
        </p:txBody>
      </p:sp>
      <p:sp>
        <p:nvSpPr>
          <p:cNvPr id="21" name="Espace réservé du texte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rtlCol="0">
            <a:noAutofit/>
          </a:bodyPr>
          <a:lstStyle/>
          <a:p>
            <a:pPr rtl="0"/>
            <a:r>
              <a:rPr lang="fr-FR"/>
              <a:t>UTILISABILITÉ</a:t>
            </a:r>
          </a:p>
        </p:txBody>
      </p:sp>
      <p:sp>
        <p:nvSpPr>
          <p:cNvPr id="82" name="Espace réservé du texte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7"/>
            <a:ext cx="3657600" cy="1188720"/>
          </a:xfrm>
        </p:spPr>
        <p:txBody>
          <a:bodyPr rtlCol="0"/>
          <a:lstStyle/>
          <a:p>
            <a:pPr rtl="0"/>
            <a:r>
              <a:rPr lang="fr-FR" dirty="0"/>
              <a:t>Les clients souhaitent que leurs espaces soient modernes, mais aussi efficaces en matière d’énergie</a:t>
            </a:r>
          </a:p>
        </p:txBody>
      </p:sp>
      <p:sp>
        <p:nvSpPr>
          <p:cNvPr id="55" name="Espace réservé de la date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56" name="Espace réservé du pied de page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148" name="Espace réservé du numéro de diapositive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3</a:t>
            </a:fld>
            <a:endParaRPr lang="fr-FR"/>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rtlCol="0">
            <a:normAutofit/>
          </a:bodyPr>
          <a:lstStyle/>
          <a:p>
            <a:pPr rtl="0"/>
            <a:r>
              <a:rPr lang="fr-FR"/>
              <a:t>SOLUTION</a:t>
            </a:r>
          </a:p>
        </p:txBody>
      </p:sp>
      <p:sp>
        <p:nvSpPr>
          <p:cNvPr id="6" name="Espace réservé du texte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rtlCol="0">
            <a:noAutofit/>
          </a:bodyPr>
          <a:lstStyle/>
          <a:p>
            <a:pPr rtl="0"/>
            <a:r>
              <a:rPr lang="fr-FR"/>
              <a:t>COMBLER L’ÉCART</a:t>
            </a:r>
          </a:p>
        </p:txBody>
      </p:sp>
      <p:sp>
        <p:nvSpPr>
          <p:cNvPr id="3" name="Espace réservé du contenu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pPr rtl="0"/>
            <a:r>
              <a:rPr lang="fr-FR"/>
              <a:t>Notre produit offre le style et la fonction des espaces commerciaux traditionnels, mais avec un plan d’efficacité énergétique</a:t>
            </a:r>
          </a:p>
        </p:txBody>
      </p:sp>
      <p:sp>
        <p:nvSpPr>
          <p:cNvPr id="8" name="Espace réservé du texte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98648"/>
            <a:ext cx="5669280" cy="365760"/>
          </a:xfrm>
        </p:spPr>
        <p:txBody>
          <a:bodyPr rtlCol="0">
            <a:noAutofit/>
          </a:bodyPr>
          <a:lstStyle/>
          <a:p>
            <a:pPr rtl="0"/>
            <a:r>
              <a:rPr lang="fr-FR"/>
              <a:t>PUBLIC CIBLE</a:t>
            </a:r>
          </a:p>
        </p:txBody>
      </p:sp>
      <p:sp>
        <p:nvSpPr>
          <p:cNvPr id="7" name="Espace réservé du texte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319272"/>
            <a:ext cx="5669280" cy="365760"/>
          </a:xfrm>
        </p:spPr>
        <p:txBody>
          <a:bodyPr rtlCol="0"/>
          <a:lstStyle/>
          <a:p>
            <a:pPr rtl="0"/>
            <a:r>
              <a:rPr lang="fr-FR"/>
              <a:t>Génération Z (18-25 ans)</a:t>
            </a:r>
          </a:p>
        </p:txBody>
      </p:sp>
      <p:sp>
        <p:nvSpPr>
          <p:cNvPr id="10" name="Espace réservé du texte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rtlCol="0">
            <a:noAutofit/>
          </a:bodyPr>
          <a:lstStyle/>
          <a:p>
            <a:pPr rtl="0"/>
            <a:r>
              <a:rPr lang="fr-FR"/>
              <a:t>ÉCONOMIES</a:t>
            </a:r>
          </a:p>
        </p:txBody>
      </p:sp>
      <p:sp>
        <p:nvSpPr>
          <p:cNvPr id="9" name="Espace réservé du texte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6" y="4270248"/>
            <a:ext cx="5939675" cy="365760"/>
          </a:xfrm>
        </p:spPr>
        <p:txBody>
          <a:bodyPr rtlCol="0">
            <a:normAutofit/>
          </a:bodyPr>
          <a:lstStyle/>
          <a:p>
            <a:pPr rtl="0"/>
            <a:r>
              <a:rPr lang="fr-FR"/>
              <a:t>Réduire les dépenses de construction d’électricité et d’air conditionné</a:t>
            </a:r>
          </a:p>
        </p:txBody>
      </p:sp>
      <p:sp>
        <p:nvSpPr>
          <p:cNvPr id="12" name="Espace réservé du texte 11">
            <a:extLst>
              <a:ext uri="{FF2B5EF4-FFF2-40B4-BE49-F238E27FC236}">
                <a16:creationId xmlns:a16="http://schemas.microsoft.com/office/drawing/2014/main" id="{C06C2114-7A69-43E0-801C-F0779B58AF15}"/>
              </a:ext>
            </a:extLst>
          </p:cNvPr>
          <p:cNvSpPr>
            <a:spLocks noGrp="1"/>
          </p:cNvSpPr>
          <p:nvPr>
            <p:ph type="body" sz="quarter" idx="20"/>
          </p:nvPr>
        </p:nvSpPr>
        <p:spPr>
          <a:xfrm>
            <a:off x="6025896" y="4800600"/>
            <a:ext cx="5669280" cy="365760"/>
          </a:xfrm>
        </p:spPr>
        <p:txBody>
          <a:bodyPr rtlCol="0">
            <a:noAutofit/>
          </a:bodyPr>
          <a:lstStyle/>
          <a:p>
            <a:pPr rtl="0"/>
            <a:r>
              <a:rPr lang="fr-FR"/>
              <a:t>FACILE À UTILISER</a:t>
            </a:r>
          </a:p>
        </p:txBody>
      </p:sp>
      <p:sp>
        <p:nvSpPr>
          <p:cNvPr id="11" name="Espace réservé du texte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8"/>
            <a:ext cx="5669280" cy="640080"/>
          </a:xfrm>
        </p:spPr>
        <p:txBody>
          <a:bodyPr rtlCol="0">
            <a:normAutofit/>
          </a:bodyPr>
          <a:lstStyle/>
          <a:p>
            <a:pPr rtl="0"/>
            <a:r>
              <a:rPr lang="fr-FR"/>
              <a:t>Un bâtiment simple qui offre aux clients l’espace dont ils ont besoin sans le coût élevé de la maintenance de la construction</a:t>
            </a:r>
          </a:p>
        </p:txBody>
      </p:sp>
      <p:sp>
        <p:nvSpPr>
          <p:cNvPr id="71" name="Espace réservé de la date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5" name="Espace réservé du pied de page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rtlCol="0"/>
          <a:lstStyle/>
          <a:p>
            <a:pPr rtl="0"/>
            <a:r>
              <a:rPr lang="fr-FR"/>
              <a:t>Titre de la présentation promotionnelle</a:t>
            </a:r>
          </a:p>
        </p:txBody>
      </p:sp>
      <p:sp>
        <p:nvSpPr>
          <p:cNvPr id="46" name="Espace réservé du numéro de diapositive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fr-FR" smtClean="0"/>
              <a:pPr/>
              <a:t>4</a:t>
            </a:fld>
            <a:endParaRPr lang="fr-FR"/>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rtlCol="0"/>
          <a:lstStyle/>
          <a:p>
            <a:pPr rtl="0"/>
            <a:r>
              <a:rPr lang="fr-FR" dirty="0"/>
              <a:t>PRÉSENTATION DU PRODUIT</a:t>
            </a:r>
          </a:p>
        </p:txBody>
      </p:sp>
      <p:sp>
        <p:nvSpPr>
          <p:cNvPr id="6" name="Espace réservé du texte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rtlCol="0"/>
          <a:lstStyle/>
          <a:p>
            <a:pPr rtl="0"/>
            <a:r>
              <a:rPr lang="fr-FR"/>
              <a:t>UNIQUE</a:t>
            </a:r>
          </a:p>
        </p:txBody>
      </p:sp>
      <p:sp>
        <p:nvSpPr>
          <p:cNvPr id="5" name="Espace réservé du texte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rtlCol="0"/>
          <a:lstStyle/>
          <a:p>
            <a:pPr rtl="0"/>
            <a:r>
              <a:rPr lang="fr-FR"/>
              <a:t>Seul le produit spécifiquement dédié au marché commercial</a:t>
            </a:r>
          </a:p>
        </p:txBody>
      </p:sp>
      <p:sp>
        <p:nvSpPr>
          <p:cNvPr id="8" name="Espace réservé du texte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rtlCol="0"/>
          <a:lstStyle/>
          <a:p>
            <a:pPr rtl="0"/>
            <a:r>
              <a:rPr lang="fr-FR"/>
              <a:t>PREMIER SUR LE MARCHÉ</a:t>
            </a:r>
          </a:p>
        </p:txBody>
      </p:sp>
      <p:sp>
        <p:nvSpPr>
          <p:cNvPr id="7" name="Espace réservé du texte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rtlCol="0"/>
          <a:lstStyle/>
          <a:p>
            <a:pPr rtl="0"/>
            <a:r>
              <a:rPr lang="fr-FR"/>
              <a:t>Premier produit brillamment conçu, à la fois sophistiqué et fonctionnel</a:t>
            </a:r>
          </a:p>
        </p:txBody>
      </p:sp>
      <p:sp>
        <p:nvSpPr>
          <p:cNvPr id="10" name="Espace réservé du texte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rtlCol="0"/>
          <a:lstStyle/>
          <a:p>
            <a:pPr rtl="0"/>
            <a:r>
              <a:rPr lang="fr-FR"/>
              <a:t>TESTÉ</a:t>
            </a:r>
          </a:p>
        </p:txBody>
      </p:sp>
      <p:sp>
        <p:nvSpPr>
          <p:cNvPr id="9" name="Espace réservé du texte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rtlCol="0"/>
          <a:lstStyle/>
          <a:p>
            <a:pPr rtl="0"/>
            <a:r>
              <a:rPr lang="fr-FR"/>
              <a:t>Tests effectués avec de jeunes propriétaires d’entreprise de la région</a:t>
            </a:r>
          </a:p>
        </p:txBody>
      </p:sp>
      <p:sp>
        <p:nvSpPr>
          <p:cNvPr id="12" name="Espace réservé du texte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rtlCol="0"/>
          <a:lstStyle/>
          <a:p>
            <a:pPr rtl="0"/>
            <a:r>
              <a:rPr lang="fr-FR"/>
              <a:t>AUTHENTIQUE</a:t>
            </a:r>
          </a:p>
        </p:txBody>
      </p:sp>
      <p:sp>
        <p:nvSpPr>
          <p:cNvPr id="11" name="Espace réservé du texte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rtlCol="0"/>
          <a:lstStyle/>
          <a:p>
            <a:pPr rtl="0"/>
            <a:r>
              <a:rPr lang="fr-FR"/>
              <a:t>Conçu avec l’aide et la contribution d’experts en architecture dans le domaine </a:t>
            </a:r>
          </a:p>
        </p:txBody>
      </p:sp>
      <p:sp>
        <p:nvSpPr>
          <p:cNvPr id="3" name="Espace réservé de la date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4" name="Espace réservé du pied de page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13" name="Espace réservé du numéro de diapositive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5</a:t>
            </a:fld>
            <a:endParaRPr lang="fr-FR"/>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rtlCol="0">
            <a:normAutofit/>
          </a:bodyPr>
          <a:lstStyle/>
          <a:p>
            <a:pPr rtl="0"/>
            <a:r>
              <a:rPr lang="fr-FR"/>
              <a:t>AVANTAGES DU PRODUIT</a:t>
            </a:r>
            <a:endParaRPr lang="fr-FR" dirty="0"/>
          </a:p>
        </p:txBody>
      </p:sp>
      <p:pic>
        <p:nvPicPr>
          <p:cNvPr id="26" name="Espace réservé du contenu 25" descr="Structure du bâtiment">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3975" y="2555081"/>
            <a:ext cx="914400" cy="914400"/>
          </a:xfrm>
        </p:spPr>
      </p:pic>
      <p:sp>
        <p:nvSpPr>
          <p:cNvPr id="22" name="Espace réservé du texte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rtlCol="0">
            <a:normAutofit/>
          </a:bodyPr>
          <a:lstStyle/>
          <a:p>
            <a:pPr rtl="0"/>
            <a:r>
              <a:rPr lang="fr-FR" dirty="0"/>
              <a:t>Construction simple et rapide</a:t>
            </a:r>
          </a:p>
          <a:p>
            <a:pPr rtl="0"/>
            <a:endParaRPr lang="fr-FR" noProof="1"/>
          </a:p>
        </p:txBody>
      </p:sp>
      <p:pic>
        <p:nvPicPr>
          <p:cNvPr id="28" name="Espace réservé du contenu 27" descr="Schéma du group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57462"/>
            <a:ext cx="914400" cy="914400"/>
          </a:xfrm>
        </p:spPr>
      </p:pic>
      <p:sp>
        <p:nvSpPr>
          <p:cNvPr id="20" name="Espace réservé du texte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rtlCol="0">
            <a:normAutofit/>
          </a:bodyPr>
          <a:lstStyle/>
          <a:p>
            <a:pPr rtl="0"/>
            <a:r>
              <a:rPr lang="fr-FR" noProof="1"/>
              <a:t>Crée des espaces pour les interactions de la communauté</a:t>
            </a:r>
          </a:p>
        </p:txBody>
      </p:sp>
      <p:sp>
        <p:nvSpPr>
          <p:cNvPr id="24" name="Espace réservé du texte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rtlCol="0"/>
          <a:lstStyle/>
          <a:p>
            <a:pPr rtl="0"/>
            <a:r>
              <a:rPr lang="fr-FR" noProof="1"/>
              <a:t>Réduit l’empreinte carbone</a:t>
            </a:r>
          </a:p>
        </p:txBody>
      </p:sp>
      <p:pic>
        <p:nvPicPr>
          <p:cNvPr id="30" name="Espace réservé du contenu 29" descr="Main ouverte avec contour de plant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Espace réservé de la date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rtlCol="0"/>
          <a:lstStyle/>
          <a:p>
            <a:pPr rtl="0"/>
            <a:r>
              <a:rPr lang="fr-FR"/>
              <a:t>1/7/20XX</a:t>
            </a:r>
            <a:endParaRPr lang="fr-FR" dirty="0"/>
          </a:p>
        </p:txBody>
      </p:sp>
      <p:sp>
        <p:nvSpPr>
          <p:cNvPr id="5" name="Espace réservé du pied de page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endParaRPr lang="fr-FR" dirty="0"/>
          </a:p>
        </p:txBody>
      </p:sp>
      <p:sp>
        <p:nvSpPr>
          <p:cNvPr id="85" name="Espace réservé du numéro de diapositive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6</a:t>
            </a:fld>
            <a:endParaRPr lang="fr-FR" dirty="0"/>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rtlCol="0"/>
          <a:lstStyle/>
          <a:p>
            <a:pPr rtl="0"/>
            <a:r>
              <a:rPr lang="fr-FR"/>
              <a:t>PRÉSENTATION DE L’ENTREPRISE</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rtlCol="0"/>
          <a:lstStyle/>
          <a:p>
            <a:pPr rtl="0"/>
            <a:r>
              <a:rPr lang="fr-FR" dirty="0"/>
              <a:t>MODÈLE COMMERCIAL</a:t>
            </a:r>
          </a:p>
        </p:txBody>
      </p:sp>
      <p:pic>
        <p:nvPicPr>
          <p:cNvPr id="69" name="Espace réservé du contenu 68" descr="Plan de recherch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4531" y="2247214"/>
            <a:ext cx="914400" cy="914400"/>
          </a:xfrm>
        </p:spPr>
      </p:pic>
      <p:sp>
        <p:nvSpPr>
          <p:cNvPr id="8" name="Espace réservé du texte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pPr rtl="0"/>
            <a:r>
              <a:rPr lang="fr-FR" sz="1800" noProof="1"/>
              <a:t>RECHERCHE</a:t>
            </a:r>
          </a:p>
        </p:txBody>
      </p:sp>
      <p:sp>
        <p:nvSpPr>
          <p:cNvPr id="5" name="Espace réservé du texte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518426"/>
          </a:xfrm>
        </p:spPr>
        <p:txBody>
          <a:bodyPr rtlCol="0">
            <a:noAutofit/>
          </a:bodyPr>
          <a:lstStyle/>
          <a:p>
            <a:pPr rtl="0"/>
            <a:r>
              <a:rPr lang="fr-FR" noProof="1"/>
              <a:t>Nous avons basé nos recherches sur les tendances du marché et les ventes commerciales</a:t>
            </a:r>
          </a:p>
        </p:txBody>
      </p:sp>
      <p:pic>
        <p:nvPicPr>
          <p:cNvPr id="82" name="Espace réservé du contenu 81" descr="Schéma du group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0786" y="2249595"/>
            <a:ext cx="914400" cy="914400"/>
          </a:xfrm>
        </p:spPr>
      </p:pic>
      <p:sp>
        <p:nvSpPr>
          <p:cNvPr id="9" name="Espace réservé du texte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rtlCol="0">
            <a:noAutofit/>
          </a:bodyPr>
          <a:lstStyle/>
          <a:p>
            <a:pPr rtl="0"/>
            <a:r>
              <a:rPr lang="fr-FR" sz="1800" dirty="0"/>
              <a:t>CONCEPTION</a:t>
            </a:r>
          </a:p>
        </p:txBody>
      </p:sp>
      <p:sp>
        <p:nvSpPr>
          <p:cNvPr id="6" name="Espace réservé du texte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518426"/>
          </a:xfrm>
        </p:spPr>
        <p:txBody>
          <a:bodyPr vert="horz" lIns="91440" tIns="45720" rIns="91440" bIns="45720" rtlCol="0" anchor="t">
            <a:noAutofit/>
          </a:bodyPr>
          <a:lstStyle/>
          <a:p>
            <a:pPr rtl="0"/>
            <a:r>
              <a:rPr lang="fr-FR" noProof="1"/>
              <a:t>Nous pensons que les gens ont besoin de bâtiments économiques en énergie</a:t>
            </a:r>
          </a:p>
        </p:txBody>
      </p:sp>
      <p:pic>
        <p:nvPicPr>
          <p:cNvPr id="84" name="Espace réservé du contenu 83" descr="Structure de l’architectur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2119" y="2245627"/>
            <a:ext cx="914400" cy="914400"/>
          </a:xfrm>
        </p:spPr>
      </p:pic>
      <p:sp>
        <p:nvSpPr>
          <p:cNvPr id="10" name="Espace réservé du texte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pPr rtl="0"/>
            <a:r>
              <a:rPr lang="fr-FR" sz="1800" noProof="1"/>
              <a:t>RÉSUMÉ</a:t>
            </a:r>
          </a:p>
        </p:txBody>
      </p:sp>
      <p:sp>
        <p:nvSpPr>
          <p:cNvPr id="7" name="Espace réservé du texte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518426"/>
          </a:xfrm>
        </p:spPr>
        <p:txBody>
          <a:bodyPr rtlCol="0">
            <a:noAutofit/>
          </a:bodyPr>
          <a:lstStyle/>
          <a:p>
            <a:pPr rtl="0"/>
            <a:r>
              <a:rPr lang="fr-FR" noProof="1"/>
              <a:t>Conception simple et facile à utiliser</a:t>
            </a:r>
          </a:p>
        </p:txBody>
      </p:sp>
      <p:sp>
        <p:nvSpPr>
          <p:cNvPr id="67" name="Espace réservé de la date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rtlCol="0"/>
          <a:lstStyle/>
          <a:p>
            <a:pPr rtl="0"/>
            <a:r>
              <a:rPr lang="fr-FR" dirty="0"/>
              <a:t>01/07/20XX</a:t>
            </a:r>
          </a:p>
        </p:txBody>
      </p:sp>
      <p:sp>
        <p:nvSpPr>
          <p:cNvPr id="3" name="Espace réservé du pied de page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rtlCol="0"/>
          <a:lstStyle/>
          <a:p>
            <a:pPr rtl="0"/>
            <a:r>
              <a:rPr lang="fr-FR" dirty="0"/>
              <a:t>Titre de la présentation promotionnelle</a:t>
            </a:r>
          </a:p>
        </p:txBody>
      </p:sp>
      <p:sp>
        <p:nvSpPr>
          <p:cNvPr id="68" name="Espace réservé du numéro de diapositive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8</a:t>
            </a:fld>
            <a:endParaRPr lang="fr-FR"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rtlCol="0"/>
          <a:lstStyle/>
          <a:p>
            <a:pPr rtl="0"/>
            <a:r>
              <a:rPr lang="fr-FR" dirty="0"/>
              <a:t>PRÉSENTATION DU MARCHÉ</a:t>
            </a:r>
          </a:p>
        </p:txBody>
      </p:sp>
      <p:sp>
        <p:nvSpPr>
          <p:cNvPr id="5" name="Espace réservé du texte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rtlCol="0"/>
          <a:lstStyle/>
          <a:p>
            <a:pPr rtl="0"/>
            <a:r>
              <a:rPr lang="fr-FR" dirty="0"/>
              <a:t>3 Mds €</a:t>
            </a:r>
          </a:p>
        </p:txBody>
      </p:sp>
      <p:sp>
        <p:nvSpPr>
          <p:cNvPr id="11" name="Espace réservé du texte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rtlCol="0"/>
          <a:lstStyle/>
          <a:p>
            <a:pPr rtl="0">
              <a:lnSpc>
                <a:spcPts val="2900"/>
              </a:lnSpc>
              <a:spcBef>
                <a:spcPts val="0"/>
              </a:spcBef>
            </a:pPr>
            <a:r>
              <a:rPr lang="fr-FR" dirty="0"/>
              <a:t>Opportunité de créer</a:t>
            </a:r>
          </a:p>
          <a:p>
            <a:pPr rtl="0">
              <a:lnSpc>
                <a:spcPts val="2900"/>
              </a:lnSpc>
              <a:spcBef>
                <a:spcPts val="0"/>
              </a:spcBef>
            </a:pPr>
            <a:r>
              <a:rPr lang="fr-FR" dirty="0"/>
              <a:t>Marché inclusif</a:t>
            </a:r>
          </a:p>
          <a:p>
            <a:pPr rtl="0">
              <a:lnSpc>
                <a:spcPts val="2900"/>
              </a:lnSpc>
              <a:spcBef>
                <a:spcPts val="0"/>
              </a:spcBef>
            </a:pPr>
            <a:r>
              <a:rPr lang="fr-FR" dirty="0"/>
              <a:t>Marché potentiel global</a:t>
            </a:r>
          </a:p>
        </p:txBody>
      </p:sp>
      <p:sp>
        <p:nvSpPr>
          <p:cNvPr id="6" name="Espace réservé du texte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rtlCol="0"/>
          <a:lstStyle/>
          <a:p>
            <a:pPr rtl="0"/>
            <a:r>
              <a:rPr lang="fr-FR" dirty="0"/>
              <a:t>2 Mds €</a:t>
            </a:r>
          </a:p>
        </p:txBody>
      </p:sp>
      <p:sp>
        <p:nvSpPr>
          <p:cNvPr id="8" name="Espace réservé du texte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rtlCol="0"/>
          <a:lstStyle/>
          <a:p>
            <a:pPr rtl="0">
              <a:lnSpc>
                <a:spcPts val="2900"/>
              </a:lnSpc>
              <a:spcBef>
                <a:spcPts val="0"/>
              </a:spcBef>
            </a:pPr>
            <a:r>
              <a:rPr lang="fr-FR" noProof="1"/>
              <a:t>Liberté de création</a:t>
            </a:r>
            <a:endParaRPr lang="fr-FR" dirty="0"/>
          </a:p>
          <a:p>
            <a:pPr rtl="0">
              <a:lnSpc>
                <a:spcPts val="2900"/>
              </a:lnSpc>
              <a:spcBef>
                <a:spcPts val="0"/>
              </a:spcBef>
            </a:pPr>
            <a:r>
              <a:rPr lang="fr-FR" noProof="1"/>
              <a:t>Marché inclusif de manière sélective</a:t>
            </a:r>
          </a:p>
          <a:p>
            <a:pPr rtl="0">
              <a:lnSpc>
                <a:spcPts val="2900"/>
              </a:lnSpc>
              <a:spcBef>
                <a:spcPts val="0"/>
              </a:spcBef>
            </a:pPr>
            <a:r>
              <a:rPr lang="fr-FR" noProof="1"/>
              <a:t>Segment de marché disponible</a:t>
            </a:r>
          </a:p>
        </p:txBody>
      </p:sp>
      <p:sp>
        <p:nvSpPr>
          <p:cNvPr id="7" name="Espace réservé du texte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rtlCol="0"/>
          <a:lstStyle/>
          <a:p>
            <a:pPr rtl="0"/>
            <a:r>
              <a:rPr lang="fr-FR" dirty="0"/>
              <a:t>1 Md €</a:t>
            </a:r>
          </a:p>
        </p:txBody>
      </p:sp>
      <p:sp>
        <p:nvSpPr>
          <p:cNvPr id="9" name="Espace réservé du texte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rtlCol="0"/>
          <a:lstStyle/>
          <a:p>
            <a:pPr rtl="0">
              <a:lnSpc>
                <a:spcPts val="2900"/>
              </a:lnSpc>
              <a:spcBef>
                <a:spcPts val="0"/>
              </a:spcBef>
            </a:pPr>
            <a:r>
              <a:rPr lang="fr-FR" noProof="1"/>
              <a:t>Faible concurrence</a:t>
            </a:r>
          </a:p>
          <a:p>
            <a:pPr rtl="0">
              <a:lnSpc>
                <a:spcPts val="2900"/>
              </a:lnSpc>
              <a:spcBef>
                <a:spcPts val="0"/>
              </a:spcBef>
            </a:pPr>
            <a:r>
              <a:rPr lang="fr-FR" noProof="1"/>
              <a:t>Marché ciblé spécifiquement</a:t>
            </a:r>
          </a:p>
          <a:p>
            <a:pPr rtl="0">
              <a:lnSpc>
                <a:spcPts val="2900"/>
              </a:lnSpc>
              <a:spcBef>
                <a:spcPts val="0"/>
              </a:spcBef>
            </a:pPr>
            <a:r>
              <a:rPr lang="fr-FR" noProof="1"/>
              <a:t>Part de marché disponible</a:t>
            </a:r>
            <a:endParaRPr lang="fr-FR" dirty="0"/>
          </a:p>
        </p:txBody>
      </p:sp>
      <p:sp>
        <p:nvSpPr>
          <p:cNvPr id="14" name="Espace réservé de la date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rtlCol="0"/>
          <a:lstStyle/>
          <a:p>
            <a:pPr rtl="0"/>
            <a:r>
              <a:rPr lang="fr-FR" dirty="0"/>
              <a:t>01/07/20XX</a:t>
            </a:r>
          </a:p>
        </p:txBody>
      </p:sp>
      <p:sp>
        <p:nvSpPr>
          <p:cNvPr id="3" name="Espace réservé du pied de page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rtlCol="0"/>
          <a:lstStyle/>
          <a:p>
            <a:pPr rtl="0"/>
            <a:r>
              <a:rPr lang="fr-FR" dirty="0"/>
              <a:t>Titre de la présentation promotionnelle</a:t>
            </a:r>
          </a:p>
        </p:txBody>
      </p:sp>
      <p:sp>
        <p:nvSpPr>
          <p:cNvPr id="4" name="Espace réservé du numéro de diapositive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fr-FR" smtClean="0"/>
              <a:pPr/>
              <a:t>9</a:t>
            </a:fld>
            <a:endParaRPr lang="fr-FR"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Thème Offic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40_TF16411248_Win32" id="{C2515CFA-C0BF-41E7-A8D5-B8B293DC3B42}" vid="{CCA1884C-1D63-4CF1-9FAD-FEAA43C85CA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1D70941295D9419E3172B53D5FD845" ma:contentTypeVersion="5" ma:contentTypeDescription="Crée un document." ma:contentTypeScope="" ma:versionID="1a23951ec37ad3f21a5cd6b23ce423f5">
  <xsd:schema xmlns:xsd="http://www.w3.org/2001/XMLSchema" xmlns:xs="http://www.w3.org/2001/XMLSchema" xmlns:p="http://schemas.microsoft.com/office/2006/metadata/properties" xmlns:ns3="71a8bfc2-ecc6-414b-82af-54e3fafec801" xmlns:ns4="7c2b48db-b42f-412b-959e-e7200a5cc489" targetNamespace="http://schemas.microsoft.com/office/2006/metadata/properties" ma:root="true" ma:fieldsID="2893b17ce964b03aa26c7effa67edeae" ns3:_="" ns4:_="">
    <xsd:import namespace="71a8bfc2-ecc6-414b-82af-54e3fafec801"/>
    <xsd:import namespace="7c2b48db-b42f-412b-959e-e7200a5cc48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8bfc2-ecc6-414b-82af-54e3fafec8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c2b48db-b42f-412b-959e-e7200a5cc48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F7069D1F-6C1F-4FA3-8CCB-EA801E558BEC}">
  <ds:schemaRefs>
    <ds:schemaRef ds:uri="http://schemas.microsoft.com/office/2006/metadata/properties"/>
    <ds:schemaRef ds:uri="http://purl.org/dc/elements/1.1/"/>
    <ds:schemaRef ds:uri="http://purl.org/dc/terms/"/>
    <ds:schemaRef ds:uri="http://schemas.microsoft.com/office/infopath/2007/PartnerControls"/>
    <ds:schemaRef ds:uri="http://www.w3.org/XML/1998/namespace"/>
    <ds:schemaRef ds:uri="http://schemas.microsoft.com/office/2006/documentManagement/types"/>
    <ds:schemaRef ds:uri="http://schemas.openxmlformats.org/package/2006/metadata/core-properties"/>
    <ds:schemaRef ds:uri="7c2b48db-b42f-412b-959e-e7200a5cc489"/>
    <ds:schemaRef ds:uri="71a8bfc2-ecc6-414b-82af-54e3fafec801"/>
    <ds:schemaRef ds:uri="http://purl.org/dc/dcmitype/"/>
  </ds:schemaRefs>
</ds:datastoreItem>
</file>

<file path=customXml/itemProps3.xml><?xml version="1.0" encoding="utf-8"?>
<ds:datastoreItem xmlns:ds="http://schemas.openxmlformats.org/officeDocument/2006/customXml" ds:itemID="{A4470E37-9434-453C-A075-5C6F7E6C4D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8bfc2-ecc6-414b-82af-54e3fafec801"/>
    <ds:schemaRef ds:uri="7c2b48db-b42f-412b-959e-e7200a5cc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{E248D8E6-46D3-42BE-AAA7-7223133D77F6}tf16411248_win32</Template>
  <TotalTime>9</TotalTime>
  <Words>1143</Words>
  <Application>Microsoft Office PowerPoint</Application>
  <PresentationFormat>Grand écran</PresentationFormat>
  <Paragraphs>341</Paragraphs>
  <Slides>21</Slides>
  <Notes>21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Arial</vt:lpstr>
      <vt:lpstr>Avenir Next LT Pro Light</vt:lpstr>
      <vt:lpstr>Calibri</vt:lpstr>
      <vt:lpstr>Posterama</vt:lpstr>
      <vt:lpstr>Thème Office</vt:lpstr>
      <vt:lpstr>PRÉSENTATION PROMOTIONNELLE</vt:lpstr>
      <vt:lpstr>À PROPOS</vt:lpstr>
      <vt:lpstr>PROBLÈME</vt:lpstr>
      <vt:lpstr>SOLUTION</vt:lpstr>
      <vt:lpstr>PRÉSENTATION DU PRODUIT</vt:lpstr>
      <vt:lpstr>AVANTAGES DU PRODUIT</vt:lpstr>
      <vt:lpstr>PRÉSENTATION DE L’ENTREPRISE</vt:lpstr>
      <vt:lpstr>MODÈLE COMMERCIAL</vt:lpstr>
      <vt:lpstr>PRÉSENTATION DU MARCHÉ</vt:lpstr>
      <vt:lpstr>COMPARAISON DU MARCHÉ</vt:lpstr>
      <vt:lpstr>LA CONCURRENCE</vt:lpstr>
      <vt:lpstr>LA CONCURRENCE </vt:lpstr>
      <vt:lpstr>STRATÉGIE DE CROISSANCE</vt:lpstr>
      <vt:lpstr>TRACTION</vt:lpstr>
      <vt:lpstr>PLAN D’ACTION BIENNAL</vt:lpstr>
      <vt:lpstr>FINANCES</vt:lpstr>
      <vt:lpstr>PRÉSENTATION DE L’ÉQUIPE</vt:lpstr>
      <vt:lpstr>RENCONTREZ L’ÉQUIPE COMPLÈTE</vt:lpstr>
      <vt:lpstr>FINANCEMENT</vt:lpstr>
      <vt:lpstr>SYNTHÈSE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PROMOTIONNELLE</dc:title>
  <dc:creator>Mireille Adjaoute</dc:creator>
  <cp:lastModifiedBy>Mireille Adjaoute</cp:lastModifiedBy>
  <cp:revision>1</cp:revision>
  <dcterms:created xsi:type="dcterms:W3CDTF">2022-11-21T16:10:09Z</dcterms:created>
  <dcterms:modified xsi:type="dcterms:W3CDTF">2022-11-21T16:19:14Z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0x010100DC1D70941295D9419E3172B53D5FD845</vt:lpwstr>
  </property>
</Properties>
</file>